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89" r:id="rId3"/>
    <p:sldId id="303" r:id="rId4"/>
    <p:sldId id="301" r:id="rId5"/>
    <p:sldId id="290" r:id="rId6"/>
    <p:sldId id="269" r:id="rId7"/>
    <p:sldId id="275" r:id="rId8"/>
    <p:sldId id="292" r:id="rId9"/>
    <p:sldId id="291" r:id="rId10"/>
    <p:sldId id="300" r:id="rId11"/>
    <p:sldId id="299" r:id="rId12"/>
    <p:sldId id="295" r:id="rId13"/>
    <p:sldId id="272" r:id="rId14"/>
    <p:sldId id="279" r:id="rId15"/>
    <p:sldId id="264" r:id="rId16"/>
    <p:sldId id="284" r:id="rId17"/>
    <p:sldId id="268" r:id="rId18"/>
    <p:sldId id="276" r:id="rId19"/>
    <p:sldId id="293" r:id="rId20"/>
    <p:sldId id="285" r:id="rId21"/>
    <p:sldId id="296" r:id="rId22"/>
    <p:sldId id="297" r:id="rId23"/>
    <p:sldId id="298" r:id="rId24"/>
    <p:sldId id="273" r:id="rId25"/>
    <p:sldId id="304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9CFF"/>
    <a:srgbClr val="009C00"/>
    <a:srgbClr val="009F00"/>
    <a:srgbClr val="E6E6E6"/>
    <a:srgbClr val="008000"/>
    <a:srgbClr val="70C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40" autoAdjust="0"/>
  </p:normalViewPr>
  <p:slideViewPr>
    <p:cSldViewPr snapToGrid="0" snapToObjects="1">
      <p:cViewPr>
        <p:scale>
          <a:sx n="125" d="100"/>
          <a:sy n="125" d="100"/>
        </p:scale>
        <p:origin x="618" y="5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10/3/2022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rgbClr val="404040"/>
                </a:solidFill>
                <a:latin typeface="Arial"/>
              </a:defRPr>
            </a:lvl1pPr>
          </a:lstStyle>
          <a:p>
            <a:r>
              <a:rPr lang="en-US" dirty="0"/>
              <a:t>Separator </a:t>
            </a:r>
          </a:p>
        </p:txBody>
      </p:sp>
      <p:pic>
        <p:nvPicPr>
          <p:cNvPr id="4" name="Picture 3" descr="NWU PPT Wide Opt 4 - No Wordmark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10/3/2022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10/3/2022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10/3/2022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WU PPT Wide Opt 4 - No Wordmark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7250"/>
            <a:ext cx="8229600" cy="380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10/3/2022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6.sv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11" Type="http://schemas.openxmlformats.org/officeDocument/2006/relationships/image" Target="../media/image15.png"/><Relationship Id="rId5" Type="http://schemas.openxmlformats.org/officeDocument/2006/relationships/image" Target="../media/image38.svg"/><Relationship Id="rId10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6.png"/><Relationship Id="rId7" Type="http://schemas.openxmlformats.org/officeDocument/2006/relationships/image" Target="../media/image40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0.png"/><Relationship Id="rId7" Type="http://schemas.openxmlformats.org/officeDocument/2006/relationships/image" Target="../media/image4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1.png"/><Relationship Id="rId5" Type="http://schemas.openxmlformats.org/officeDocument/2006/relationships/image" Target="../media/image230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sv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WU PPT Wide Opt 4 - No Wordmark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717" y="1308172"/>
            <a:ext cx="8463283" cy="7958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721" y="2492632"/>
            <a:ext cx="8463282" cy="53561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Lee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October 6th, 2022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286A5-6757-1D4E-82E6-2CD65A3A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System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20F06-28C9-3BEB-75B0-12E9D554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E608DF-65D2-DBB2-346A-8F5AC5BA36AD}"/>
              </a:ext>
            </a:extLst>
          </p:cNvPr>
          <p:cNvSpPr/>
          <p:nvPr/>
        </p:nvSpPr>
        <p:spPr>
          <a:xfrm>
            <a:off x="1496881" y="1252192"/>
            <a:ext cx="173736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ASM</a:t>
            </a:r>
          </a:p>
          <a:p>
            <a:pPr algn="ctr"/>
            <a:r>
              <a:rPr lang="en-US" sz="2400" b="1" dirty="0"/>
              <a:t>Propagation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2BA331-BB09-2FE4-2536-A98A70A7D35E}"/>
              </a:ext>
            </a:extLst>
          </p:cNvPr>
          <p:cNvSpPr/>
          <p:nvPr/>
        </p:nvSpPr>
        <p:spPr>
          <a:xfrm>
            <a:off x="3670988" y="1252192"/>
            <a:ext cx="13716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Thin Lens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3965A3-E79E-D78E-2D5E-883F2A8E8227}"/>
              </a:ext>
            </a:extLst>
          </p:cNvPr>
          <p:cNvSpPr/>
          <p:nvPr/>
        </p:nvSpPr>
        <p:spPr>
          <a:xfrm>
            <a:off x="2432364" y="3131291"/>
            <a:ext cx="164592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Fresnel</a:t>
            </a:r>
          </a:p>
          <a:p>
            <a:pPr algn="ctr"/>
            <a:r>
              <a:rPr lang="en-US" sz="2000" b="1" dirty="0"/>
              <a:t>Two-Step</a:t>
            </a:r>
          </a:p>
          <a:p>
            <a:pPr algn="ctr"/>
            <a:r>
              <a:rPr lang="en-US" sz="2000" b="1" dirty="0"/>
              <a:t>Propagator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82554E9-F54E-CB83-EEF8-509B0777277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234241" y="1709392"/>
            <a:ext cx="43674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8A8E914-64C7-CD33-0729-A598007E29FF}"/>
              </a:ext>
            </a:extLst>
          </p:cNvPr>
          <p:cNvSpPr txBox="1"/>
          <p:nvPr/>
        </p:nvSpPr>
        <p:spPr>
          <a:xfrm>
            <a:off x="1530749" y="2166592"/>
            <a:ext cx="1724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= 50cm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631EB5-390E-02FA-1AB6-DFCA30FD4E2B}"/>
              </a:ext>
            </a:extLst>
          </p:cNvPr>
          <p:cNvSpPr txBox="1"/>
          <p:nvPr/>
        </p:nvSpPr>
        <p:spPr>
          <a:xfrm>
            <a:off x="4988410" y="929026"/>
            <a:ext cx="2184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Focal Length = 75mm</a:t>
            </a:r>
          </a:p>
          <a:p>
            <a:pPr algn="ctr"/>
            <a:r>
              <a:rPr lang="en-US" dirty="0"/>
              <a:t>Diameter = 50.8mm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556BA-5ED0-2B0D-5648-06AC16453F20}"/>
                  </a:ext>
                </a:extLst>
              </p:cNvPr>
              <p:cNvSpPr txBox="1"/>
              <p:nvPr/>
            </p:nvSpPr>
            <p:spPr>
              <a:xfrm>
                <a:off x="1869949" y="4017314"/>
                <a:ext cx="277074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Distance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88.2mm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=2.5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→∆=1.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m:rPr>
                          <m:sty m:val="p"/>
                        </m:rP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μ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0C556BA-5ED0-2B0D-5648-06AC16453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9949" y="4017314"/>
                <a:ext cx="2770749" cy="646331"/>
              </a:xfrm>
              <a:prstGeom prst="rect">
                <a:avLst/>
              </a:prstGeom>
              <a:blipFill>
                <a:blip r:embed="rId2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5D4682B-00A4-8046-E98B-B7F7FB8FDAFB}"/>
                  </a:ext>
                </a:extLst>
              </p:cNvPr>
              <p:cNvSpPr/>
              <p:nvPr/>
            </p:nvSpPr>
            <p:spPr>
              <a:xfrm>
                <a:off x="4456271" y="3129308"/>
                <a:ext cx="1371600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Sensor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</m:d>
                        </m:e>
                        <m:sup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5D4682B-00A4-8046-E98B-B7F7FB8FD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6271" y="3129308"/>
                <a:ext cx="1371600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276213-5A14-656A-D1A0-3C5F85CA198E}"/>
              </a:ext>
            </a:extLst>
          </p:cNvPr>
          <p:cNvCxnSpPr>
            <a:stCxn id="7" idx="3"/>
            <a:endCxn id="24" idx="1"/>
          </p:cNvCxnSpPr>
          <p:nvPr/>
        </p:nvCxnSpPr>
        <p:spPr>
          <a:xfrm flipV="1">
            <a:off x="4078284" y="3586508"/>
            <a:ext cx="377987" cy="198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52C28D5E-DABB-6415-6A00-2971EFAD29CA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H="1">
            <a:off x="2432364" y="1709392"/>
            <a:ext cx="2610224" cy="1879099"/>
          </a:xfrm>
          <a:prstGeom prst="bentConnector5">
            <a:avLst>
              <a:gd name="adj1" fmla="val -8758"/>
              <a:gd name="adj2" fmla="val 50000"/>
              <a:gd name="adj3" fmla="val 10875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C12B908-7E0E-7367-0CF2-0E3538887712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5827871" y="3586508"/>
            <a:ext cx="8915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EFD5C71-765F-FD0B-0D78-B54C09CC7A3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12471" y="1709392"/>
            <a:ext cx="7844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A42C758-2E49-D84C-1804-271A82ABBB88}"/>
              </a:ext>
            </a:extLst>
          </p:cNvPr>
          <p:cNvCxnSpPr/>
          <p:nvPr/>
        </p:nvCxnSpPr>
        <p:spPr>
          <a:xfrm>
            <a:off x="712471" y="1049613"/>
            <a:ext cx="0" cy="1319558"/>
          </a:xfrm>
          <a:prstGeom prst="line">
            <a:avLst/>
          </a:prstGeom>
          <a:ln w="76200">
            <a:solidFill>
              <a:srgbClr val="009C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DE2FC0C-25B5-343B-38DE-F3B18F11CCC4}"/>
              </a:ext>
            </a:extLst>
          </p:cNvPr>
          <p:cNvSpPr txBox="1"/>
          <p:nvPr/>
        </p:nvSpPr>
        <p:spPr>
          <a:xfrm>
            <a:off x="1" y="2334881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Object Plane</a:t>
            </a:r>
          </a:p>
          <a:p>
            <a:pPr algn="ctr"/>
            <a:r>
              <a:rPr lang="en-US" dirty="0"/>
              <a:t>Field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B35494B-2E99-09B0-08D5-0AE510E0E53D}"/>
              </a:ext>
            </a:extLst>
          </p:cNvPr>
          <p:cNvSpPr txBox="1"/>
          <p:nvPr/>
        </p:nvSpPr>
        <p:spPr>
          <a:xfrm>
            <a:off x="6719411" y="3370983"/>
            <a:ext cx="140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Sensor Plane</a:t>
            </a:r>
          </a:p>
          <a:p>
            <a:pPr algn="ctr"/>
            <a:r>
              <a:rPr lang="en-US" dirty="0"/>
              <a:t>Field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CC50F4-CCF2-7BFC-013D-79393BC29943}"/>
              </a:ext>
            </a:extLst>
          </p:cNvPr>
          <p:cNvSpPr txBox="1"/>
          <p:nvPr/>
        </p:nvSpPr>
        <p:spPr>
          <a:xfrm>
            <a:off x="5203618" y="4199811"/>
            <a:ext cx="393898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u="sng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Fresnel Two-Step Propagator</a:t>
            </a: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"Computational Fourier Optics: A MATLAB Tutorial“</a:t>
            </a:r>
          </a:p>
          <a:p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by David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Voelz</a:t>
            </a:r>
            <a:endParaRPr lang="en-US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7E0DBD-3E7A-321B-4C7E-2214F50161B0}"/>
              </a:ext>
            </a:extLst>
          </p:cNvPr>
          <p:cNvSpPr txBox="1"/>
          <p:nvPr/>
        </p:nvSpPr>
        <p:spPr>
          <a:xfrm>
            <a:off x="5458252" y="1595332"/>
            <a:ext cx="3663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</a:rPr>
              <a:t>Follows setup from 2020 WISHED paper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BE21E58-3B4C-9BD1-95DD-606F2C68EF22}"/>
              </a:ext>
            </a:extLst>
          </p:cNvPr>
          <p:cNvSpPr txBox="1"/>
          <p:nvPr/>
        </p:nvSpPr>
        <p:spPr>
          <a:xfrm>
            <a:off x="-28361" y="3373383"/>
            <a:ext cx="187440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The Fresnel two-step propagator was used to propagate between planes of different resolutions.  It was used because the image on the image plane is comparatively small relative to the object plane fields.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2F7F2D0-14AE-30C3-5264-4AC86EED5D97}"/>
              </a:ext>
            </a:extLst>
          </p:cNvPr>
          <p:cNvSpPr txBox="1"/>
          <p:nvPr/>
        </p:nvSpPr>
        <p:spPr>
          <a:xfrm>
            <a:off x="3859298" y="2790863"/>
            <a:ext cx="31979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Sensor is placed at the image plane.</a:t>
            </a:r>
          </a:p>
        </p:txBody>
      </p:sp>
    </p:spTree>
    <p:extLst>
      <p:ext uri="{BB962C8B-B14F-4D97-AF65-F5344CB8AC3E}">
        <p14:creationId xmlns:p14="http://schemas.microsoft.com/office/powerpoint/2010/main" val="3053332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681F8-5697-4496-B027-528661C16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System Model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9DFC9-2D50-B381-745F-4537F7BD1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8A6A9-5966-B697-9E28-5A3392DF8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6220" y="827816"/>
            <a:ext cx="7772400" cy="38619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7F61BB-1B1B-2627-F441-D4EBD97C515B}"/>
              </a:ext>
            </a:extLst>
          </p:cNvPr>
          <p:cNvSpPr txBox="1"/>
          <p:nvPr/>
        </p:nvSpPr>
        <p:spPr>
          <a:xfrm>
            <a:off x="7105650" y="2439936"/>
            <a:ext cx="213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Ran into some GPU memory and numerical/computational issues (the latter mainly arising from the Fresnel two-step propagator).</a:t>
            </a:r>
          </a:p>
          <a:p>
            <a:endParaRPr lang="en-US" sz="1400" dirty="0"/>
          </a:p>
          <a:p>
            <a:r>
              <a:rPr lang="en-US" sz="1400" dirty="0"/>
              <a:t>Thus, was unable to get the image on the sensor plane to be bigger.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1EF162-2B1D-3E16-CBA2-A751D1BB381B}"/>
              </a:ext>
            </a:extLst>
          </p:cNvPr>
          <p:cNvSpPr txBox="1"/>
          <p:nvPr/>
        </p:nvSpPr>
        <p:spPr>
          <a:xfrm>
            <a:off x="7303770" y="1319049"/>
            <a:ext cx="1741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Field at sensor plane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05ACCE5-526B-4CA5-D9C4-EBA175202161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835140" y="1672992"/>
            <a:ext cx="468630" cy="27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4B38F5-4278-F6F3-67FE-496E6E66996F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682740" y="1672992"/>
            <a:ext cx="621030" cy="12156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638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CE629-EBB1-94B4-1722-25824DA1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Test Object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FF1B95E4-D8AD-C3DB-E275-DC84E8A0A8B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3839189"/>
                  </p:ext>
                </p:extLst>
              </p:nvPr>
            </p:nvGraphicFramePr>
            <p:xfrm>
              <a:off x="4193627" y="1089561"/>
              <a:ext cx="2286000" cy="31120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6000" cy="3112099"/>
                    </a:xfrm>
                    <a:prstGeom prst="rect">
                      <a:avLst/>
                    </a:prstGeom>
                  </am3d:spPr>
                  <am3d:camera>
                    <am3d:pos x="0" y="0" z="56143604"/>
                    <am3d:up dx="0" dy="36000000" dz="0"/>
                    <am3d:lookAt x="0" y="0" z="0"/>
                    <am3d:perspective fov="3050403"/>
                  </am3d:camera>
                  <am3d:trans>
                    <am3d:meterPerModelUnit n="150186431" d="1000000"/>
                    <am3d:preTrans dx="6863" dy="-2739288" dz="-678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8698" ay="1662178" az="5418656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FF1B95E4-D8AD-C3DB-E275-DC84E8A0A8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93627" y="1089561"/>
                <a:ext cx="2286000" cy="311209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894D9-5660-9933-0BC4-6F7C9A80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7">
                <a:extLst>
                  <a:ext uri="{FF2B5EF4-FFF2-40B4-BE49-F238E27FC236}">
                    <a16:creationId xmlns:a16="http://schemas.microsoft.com/office/drawing/2014/main" id="{E3EB5FBB-3982-77FB-FADA-9BAE745F9A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0913121"/>
                  </p:ext>
                </p:extLst>
              </p:nvPr>
            </p:nvGraphicFramePr>
            <p:xfrm>
              <a:off x="6176383" y="1445893"/>
              <a:ext cx="2750599" cy="22517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0599" cy="2251713"/>
                    </a:xfrm>
                    <a:prstGeom prst="rect">
                      <a:avLst/>
                    </a:prstGeom>
                  </am3d:spPr>
                  <am3d:camera>
                    <am3d:pos x="0" y="0" z="561436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0186431" d="1000000"/>
                    <am3d:preTrans dx="6863" dy="-2739288" dz="-6780"/>
                    <am3d:scale>
                      <am3d:sx n="1000000" d="1000000"/>
                      <am3d:sy n="1000000" d="1000000"/>
                      <am3d:sz n="1000000" d="1000000"/>
                    </am3d:scale>
                    <am3d:rot ax="8305134" ay="2162744" az="91458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4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7">
                <a:extLst>
                  <a:ext uri="{FF2B5EF4-FFF2-40B4-BE49-F238E27FC236}">
                    <a16:creationId xmlns:a16="http://schemas.microsoft.com/office/drawing/2014/main" id="{E3EB5FBB-3982-77FB-FADA-9BAE745F9A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76383" y="1445893"/>
                <a:ext cx="2750599" cy="225171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3353BB5-3C4C-631E-F4C2-A89B5E04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16910"/>
            <a:ext cx="2743200" cy="2057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57122D-F36C-0EE5-695F-657AD9B29886}"/>
              </a:ext>
            </a:extLst>
          </p:cNvPr>
          <p:cNvCxnSpPr>
            <a:stCxn id="10" idx="3"/>
          </p:cNvCxnSpPr>
          <p:nvPr/>
        </p:nvCxnSpPr>
        <p:spPr>
          <a:xfrm>
            <a:off x="2743200" y="2645610"/>
            <a:ext cx="18288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67C562F-FF08-F2D4-38DE-DFC53500213D}"/>
              </a:ext>
            </a:extLst>
          </p:cNvPr>
          <p:cNvSpPr txBox="1"/>
          <p:nvPr/>
        </p:nvSpPr>
        <p:spPr>
          <a:xfrm>
            <a:off x="2498177" y="4010188"/>
            <a:ext cx="5676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FF0000"/>
                </a:solidFill>
              </a:rPr>
              <a:t>NOTE:</a:t>
            </a: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dirty="0"/>
              <a:t>The 3D model was </a:t>
            </a:r>
            <a:r>
              <a:rPr lang="en-US" b="1" i="1" u="sng" dirty="0"/>
              <a:t>not</a:t>
            </a:r>
            <a:r>
              <a:rPr lang="en-US" b="1" i="1" dirty="0"/>
              <a:t> </a:t>
            </a:r>
            <a:r>
              <a:rPr lang="en-US" dirty="0"/>
              <a:t>used for computations. </a:t>
            </a:r>
          </a:p>
          <a:p>
            <a:r>
              <a:rPr lang="en-US" dirty="0"/>
              <a:t>		It is a just a visualization of the </a:t>
            </a:r>
            <a:r>
              <a:rPr lang="en-US" dirty="0" err="1"/>
              <a:t>depthmap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4267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9F14A-C8B8-8C01-D354-42B18ABF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DF45F-DAD3-5ED1-4601-B280D022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800339"/>
            <a:ext cx="6675120" cy="3783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78BF1-40FC-B466-37F6-D634D36A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640"/>
          </a:xfrm>
        </p:spPr>
        <p:txBody>
          <a:bodyPr/>
          <a:lstStyle/>
          <a:p>
            <a:r>
              <a:rPr lang="en-US" dirty="0"/>
              <a:t>Synthetic Data Example</a:t>
            </a:r>
          </a:p>
        </p:txBody>
      </p:sp>
    </p:spTree>
    <p:extLst>
      <p:ext uri="{BB962C8B-B14F-4D97-AF65-F5344CB8AC3E}">
        <p14:creationId xmlns:p14="http://schemas.microsoft.com/office/powerpoint/2010/main" val="41016054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70F4-744D-5A70-14B3-1CBC5251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</a:t>
            </a:r>
            <a:r>
              <a:rPr lang="en-US"/>
              <a:t>Complex Fields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F1C3B-4478-7193-15C0-B403745B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3743E8B-9B0B-663E-3230-664E8CA28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2843" y="877285"/>
            <a:ext cx="5029200" cy="25812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BFDB270-D9EF-BA6A-6BBE-68271408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7982" y="1923749"/>
            <a:ext cx="1819275" cy="1057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A30C9A-9E8C-4346-9676-06FB6F2094B4}"/>
              </a:ext>
            </a:extLst>
          </p:cNvPr>
          <p:cNvSpPr txBox="1"/>
          <p:nvPr/>
        </p:nvSpPr>
        <p:spPr>
          <a:xfrm>
            <a:off x="80536" y="564670"/>
            <a:ext cx="4834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Objective</a:t>
            </a:r>
          </a:p>
          <a:p>
            <a:r>
              <a:rPr lang="en-US" sz="2400" dirty="0"/>
              <a:t>Recover field (phase + amplitude) at</a:t>
            </a:r>
          </a:p>
          <a:p>
            <a:r>
              <a:rPr lang="en-US" sz="2400" dirty="0"/>
              <a:t>the image sensor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73CBA-99B5-44EB-E8EE-F119123380D8}"/>
              </a:ext>
            </a:extLst>
          </p:cNvPr>
          <p:cNvSpPr txBox="1"/>
          <p:nvPr/>
        </p:nvSpPr>
        <p:spPr>
          <a:xfrm>
            <a:off x="80536" y="2438400"/>
            <a:ext cx="2975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do phase retrieval</a:t>
            </a:r>
          </a:p>
          <a:p>
            <a:r>
              <a:rPr lang="en-US" sz="2400" dirty="0"/>
              <a:t>to accomplish this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7337C1-AB43-8A43-9AF6-B5ED9D605BBD}"/>
              </a:ext>
            </a:extLst>
          </p:cNvPr>
          <p:cNvCxnSpPr>
            <a:cxnSpLocks/>
          </p:cNvCxnSpPr>
          <p:nvPr/>
        </p:nvCxnSpPr>
        <p:spPr>
          <a:xfrm>
            <a:off x="1174750" y="1729740"/>
            <a:ext cx="0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B13257-469F-2EF4-32C0-E1C8C7FC9671}"/>
              </a:ext>
            </a:extLst>
          </p:cNvPr>
          <p:cNvCxnSpPr>
            <a:cxnSpLocks/>
          </p:cNvCxnSpPr>
          <p:nvPr/>
        </p:nvCxnSpPr>
        <p:spPr>
          <a:xfrm>
            <a:off x="1174750" y="3238917"/>
            <a:ext cx="0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630F1-7817-6A54-343A-23137279EAC9}"/>
              </a:ext>
            </a:extLst>
          </p:cNvPr>
          <p:cNvSpPr txBox="1"/>
          <p:nvPr/>
        </p:nvSpPr>
        <p:spPr>
          <a:xfrm>
            <a:off x="80536" y="3912735"/>
            <a:ext cx="3887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focus on SLM and sensor</a:t>
            </a:r>
          </a:p>
          <a:p>
            <a:r>
              <a:rPr lang="en-US" sz="2400" dirty="0"/>
              <a:t>while disregarding the rest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55513CE-352B-C704-BEA6-63507003C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58" y="743120"/>
            <a:ext cx="2708999" cy="143417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4A1C1F4-B219-9004-C799-7BC9CAB6B310}"/>
              </a:ext>
            </a:extLst>
          </p:cNvPr>
          <p:cNvGrpSpPr/>
          <p:nvPr/>
        </p:nvGrpSpPr>
        <p:grpSpPr>
          <a:xfrm>
            <a:off x="-3825240" y="2316251"/>
            <a:ext cx="3723415" cy="2377440"/>
            <a:chOff x="-3962400" y="1729740"/>
            <a:chExt cx="3723415" cy="237744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86F8FB9-CA57-7187-293C-A1A6CE2A2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997318" y="3382455"/>
              <a:ext cx="787727" cy="64488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A6142E2-CCBF-1A89-DB89-76F85070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997318" y="2491736"/>
              <a:ext cx="787727" cy="64317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491CD94-7DA8-4EB6-7713-91DEBAE0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2997318" y="1788571"/>
              <a:ext cx="787727" cy="64317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D44B74-AC60-576E-65BD-1786E983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852825" y="3447574"/>
              <a:ext cx="787727" cy="51464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5B673EE-8B86-5B0F-7E49-7AFFA7C5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852825" y="2524328"/>
              <a:ext cx="787727" cy="51328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70C411C-3647-96BB-F79C-A5438723C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3852825" y="1833451"/>
              <a:ext cx="787727" cy="51328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C14A43-B069-1A8F-75B1-3A00BF80B466}"/>
                </a:ext>
              </a:extLst>
            </p:cNvPr>
            <p:cNvSpPr txBox="1"/>
            <p:nvPr/>
          </p:nvSpPr>
          <p:spPr>
            <a:xfrm rot="5400000">
              <a:off x="-2815282" y="2965607"/>
              <a:ext cx="205137" cy="27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55766B-3B82-14D6-F0AA-C8C55C2F2B25}"/>
                </a:ext>
              </a:extLst>
            </p:cNvPr>
            <p:cNvSpPr txBox="1"/>
            <p:nvPr/>
          </p:nvSpPr>
          <p:spPr>
            <a:xfrm>
              <a:off x="-2104945" y="2867352"/>
              <a:ext cx="18659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SLM Patterns</a:t>
              </a:r>
            </a:p>
            <a:p>
              <a:pPr algn="ctr"/>
              <a:r>
                <a:rPr lang="en-US" sz="2400" b="1" dirty="0"/>
                <a:t>and</a:t>
              </a:r>
            </a:p>
            <a:p>
              <a:pPr algn="ctr"/>
              <a:r>
                <a:rPr lang="en-US" sz="2400" b="1" dirty="0"/>
                <a:t>Sensor Data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A9E07B-2B9A-6221-B1D1-89E42F298F5A}"/>
                </a:ext>
              </a:extLst>
            </p:cNvPr>
            <p:cNvSpPr/>
            <p:nvPr/>
          </p:nvSpPr>
          <p:spPr>
            <a:xfrm>
              <a:off x="-3962400" y="1729740"/>
              <a:ext cx="1865947" cy="2377440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C3AA82B-2704-4C5B-FF39-7157ED1594E3}"/>
              </a:ext>
            </a:extLst>
          </p:cNvPr>
          <p:cNvSpPr/>
          <p:nvPr/>
        </p:nvSpPr>
        <p:spPr>
          <a:xfrm>
            <a:off x="3912554" y="1833027"/>
            <a:ext cx="2198686" cy="11959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Phase Retrieval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Algorithm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CE2E0137-23FE-4C53-60E0-C8881CBFAB99}"/>
              </a:ext>
            </a:extLst>
          </p:cNvPr>
          <p:cNvCxnSpPr/>
          <p:nvPr/>
        </p:nvCxnSpPr>
        <p:spPr>
          <a:xfrm flipV="1">
            <a:off x="2247900" y="2651760"/>
            <a:ext cx="1664654" cy="377190"/>
          </a:xfrm>
          <a:prstGeom prst="bentConnector3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260B250-2767-173B-DEBC-81ACE3BDA0E8}"/>
              </a:ext>
            </a:extLst>
          </p:cNvPr>
          <p:cNvCxnSpPr>
            <a:stCxn id="43" idx="3"/>
          </p:cNvCxnSpPr>
          <p:nvPr/>
        </p:nvCxnSpPr>
        <p:spPr>
          <a:xfrm>
            <a:off x="2899657" y="1460208"/>
            <a:ext cx="1012897" cy="717088"/>
          </a:xfrm>
          <a:prstGeom prst="bentConnector3">
            <a:avLst/>
          </a:prstGeom>
          <a:ln w="3810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6E3244-D0F3-7B46-4C37-DB349FACBBDB}"/>
              </a:ext>
            </a:extLst>
          </p:cNvPr>
          <p:cNvCxnSpPr/>
          <p:nvPr/>
        </p:nvCxnSpPr>
        <p:spPr>
          <a:xfrm>
            <a:off x="6111240" y="2438400"/>
            <a:ext cx="8610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DA19C41-812D-7CA6-63BD-439A262C966B}"/>
              </a:ext>
            </a:extLst>
          </p:cNvPr>
          <p:cNvSpPr txBox="1"/>
          <p:nvPr/>
        </p:nvSpPr>
        <p:spPr>
          <a:xfrm>
            <a:off x="6919122" y="2036887"/>
            <a:ext cx="2100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Sensor Plane</a:t>
            </a:r>
          </a:p>
          <a:p>
            <a:pPr algn="ctr"/>
            <a:r>
              <a:rPr lang="en-US" sz="2400" b="1" dirty="0"/>
              <a:t>Complex Fields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55F3F5-C252-80BA-0183-EC0D43404466}"/>
              </a:ext>
            </a:extLst>
          </p:cNvPr>
          <p:cNvCxnSpPr>
            <a:cxnSpLocks/>
          </p:cNvCxnSpPr>
          <p:nvPr/>
        </p:nvCxnSpPr>
        <p:spPr>
          <a:xfrm flipH="1">
            <a:off x="4248809" y="4034085"/>
            <a:ext cx="97746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B8E5EE-FC80-C64C-CC4F-B2C4B512D907}"/>
              </a:ext>
            </a:extLst>
          </p:cNvPr>
          <p:cNvSpPr txBox="1"/>
          <p:nvPr/>
        </p:nvSpPr>
        <p:spPr>
          <a:xfrm>
            <a:off x="3721926" y="2783816"/>
            <a:ext cx="7280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009C00"/>
                </a:solidFill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DB69E-168C-2A13-CA0B-30342862933E}"/>
              </a:ext>
            </a:extLst>
          </p:cNvPr>
          <p:cNvSpPr txBox="1"/>
          <p:nvPr/>
        </p:nvSpPr>
        <p:spPr>
          <a:xfrm>
            <a:off x="5226271" y="3580795"/>
            <a:ext cx="332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data is measured</a:t>
            </a:r>
          </a:p>
          <a:p>
            <a:r>
              <a:rPr lang="en-US" sz="2400" dirty="0"/>
              <a:t>(or synthesized)</a:t>
            </a:r>
          </a:p>
        </p:txBody>
      </p:sp>
    </p:spTree>
    <p:extLst>
      <p:ext uri="{BB962C8B-B14F-4D97-AF65-F5344CB8AC3E}">
        <p14:creationId xmlns:p14="http://schemas.microsoft.com/office/powerpoint/2010/main" val="323108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-1.85185E-6 L -0.62847 -0.10679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4" y="-534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0.00926 L 0.45816 -0.00432 " pathEditMode="relative" rAng="0" ptsTypes="AA">
                                      <p:cBhvr>
                                        <p:cTn id="78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99" y="247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3" grpId="1"/>
      <p:bldP spid="23" grpId="2"/>
      <p:bldP spid="39" grpId="0"/>
      <p:bldP spid="39" grpId="1"/>
      <p:bldP spid="39" grpId="2"/>
      <p:bldP spid="53" grpId="0" animBg="1"/>
      <p:bldP spid="53" grpId="1" animBg="1"/>
      <p:bldP spid="60" grpId="0"/>
      <p:bldP spid="60" grpId="1"/>
      <p:bldP spid="9" grpId="0"/>
      <p:bldP spid="9" grpId="1"/>
      <p:bldP spid="10" grpId="0"/>
      <p:bldP spid="1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4892-31D0-0913-75BB-FFAAE61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1116-59A3-6601-6176-C9A52FE1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E30F4492-9517-7028-8BDA-6FF944FB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199441"/>
                  </p:ext>
                </p:extLst>
              </p:nvPr>
            </p:nvGraphicFramePr>
            <p:xfrm>
              <a:off x="1492885" y="3548599"/>
              <a:ext cx="6158230" cy="111252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SLM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ASM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E30F4492-9517-7028-8BDA-6FF944FB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199441"/>
                  </p:ext>
                </p:extLst>
              </p:nvPr>
            </p:nvGraphicFramePr>
            <p:xfrm>
              <a:off x="1492885" y="3548599"/>
              <a:ext cx="6158230" cy="111252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8197" r="-4633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108197" r="-4633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SLM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208197" r="-4633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D540125-549A-506D-96D2-9D865C6C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754619"/>
            <a:ext cx="7315200" cy="26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3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B96A-3831-C799-9346-06E2C657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Sensor Plane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07D26-C93A-7FE9-D1BF-3CD8E9A2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A0D3B5-8526-670C-1949-DB15E739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213108"/>
            <a:ext cx="5486400" cy="2700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ED2B6-A3B7-EF6E-D4AD-35DEBEFFC340}"/>
              </a:ext>
            </a:extLst>
          </p:cNvPr>
          <p:cNvSpPr txBox="1"/>
          <p:nvPr/>
        </p:nvSpPr>
        <p:spPr>
          <a:xfrm>
            <a:off x="705743" y="4305599"/>
            <a:ext cx="3562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Hypothetical field w/o SLM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CAE9F-7DD1-2FBB-E808-45C3CAB4C3E9}"/>
                  </a:ext>
                </a:extLst>
              </p:cNvPr>
              <p:cNvSpPr txBox="1"/>
              <p:nvPr/>
            </p:nvSpPr>
            <p:spPr>
              <a:xfrm>
                <a:off x="2696508" y="3319053"/>
                <a:ext cx="586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CAE9F-7DD1-2FBB-E808-45C3CAB4C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508" y="3319053"/>
                <a:ext cx="586740" cy="461665"/>
              </a:xfrm>
              <a:prstGeom prst="rect">
                <a:avLst/>
              </a:prstGeom>
              <a:blipFill>
                <a:blip r:embed="rId3"/>
                <a:stretch>
                  <a:fillRect r="-3195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F46C32-03AD-40B1-7C30-33581DC0294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989878" y="3780718"/>
            <a:ext cx="0" cy="590244"/>
          </a:xfrm>
          <a:prstGeom prst="straightConnector1">
            <a:avLst/>
          </a:prstGeom>
          <a:ln w="57150">
            <a:solidFill>
              <a:srgbClr val="00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0C59E4-D052-CDBE-8BD9-869B3E299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225117"/>
            <a:ext cx="5486400" cy="268271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BD7AD4-BF72-DC95-EE94-DE86D52A2FC1}"/>
              </a:ext>
            </a:extLst>
          </p:cNvPr>
          <p:cNvCxnSpPr>
            <a:cxnSpLocks/>
          </p:cNvCxnSpPr>
          <p:nvPr/>
        </p:nvCxnSpPr>
        <p:spPr>
          <a:xfrm>
            <a:off x="3367095" y="3105157"/>
            <a:ext cx="0" cy="1188720"/>
          </a:xfrm>
          <a:prstGeom prst="line">
            <a:avLst/>
          </a:prstGeom>
          <a:ln w="76200">
            <a:solidFill>
              <a:srgbClr val="70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85D42E-F5A2-23E3-5D26-5A5E9AF95C3A}"/>
              </a:ext>
            </a:extLst>
          </p:cNvPr>
          <p:cNvCxnSpPr>
            <a:cxnSpLocks/>
          </p:cNvCxnSpPr>
          <p:nvPr/>
        </p:nvCxnSpPr>
        <p:spPr>
          <a:xfrm>
            <a:off x="3027986" y="1700220"/>
            <a:ext cx="0" cy="1766880"/>
          </a:xfrm>
          <a:prstGeom prst="line">
            <a:avLst/>
          </a:prstGeom>
          <a:ln w="76200">
            <a:solidFill>
              <a:srgbClr val="70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86C4F8-2783-3E2C-31DC-F9C6CD27DA96}"/>
              </a:ext>
            </a:extLst>
          </p:cNvPr>
          <p:cNvCxnSpPr>
            <a:cxnSpLocks/>
          </p:cNvCxnSpPr>
          <p:nvPr/>
        </p:nvCxnSpPr>
        <p:spPr>
          <a:xfrm>
            <a:off x="6380788" y="1747838"/>
            <a:ext cx="0" cy="1628775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4FCCE2-EFE6-C3FD-DDCE-5CFDD1EF76D5}"/>
                  </a:ext>
                </a:extLst>
              </p:cNvPr>
              <p:cNvSpPr txBox="1"/>
              <p:nvPr/>
            </p:nvSpPr>
            <p:spPr>
              <a:xfrm>
                <a:off x="3381601" y="3100626"/>
                <a:ext cx="276889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Can numerically propagate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𝑺𝑳𝑴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𝒔𝒆𝒏𝒔𝒐𝒓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4FCCE2-EFE6-C3FD-DDCE-5CFDD1EF7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601" y="3100626"/>
                <a:ext cx="2768897" cy="1015663"/>
              </a:xfrm>
              <a:prstGeom prst="rect">
                <a:avLst/>
              </a:prstGeom>
              <a:blipFill>
                <a:blip r:embed="rId5"/>
                <a:stretch>
                  <a:fillRect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94B896-851C-D0EB-E7A1-941D35661F71}"/>
                  </a:ext>
                </a:extLst>
              </p:cNvPr>
              <p:cNvSpPr txBox="1"/>
              <p:nvPr/>
            </p:nvSpPr>
            <p:spPr>
              <a:xfrm>
                <a:off x="6026946" y="3618050"/>
                <a:ext cx="8032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94B896-851C-D0EB-E7A1-941D3566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46" y="3618050"/>
                <a:ext cx="803274" cy="369332"/>
              </a:xfrm>
              <a:prstGeom prst="rect">
                <a:avLst/>
              </a:prstGeom>
              <a:blipFill>
                <a:blip r:embed="rId6"/>
                <a:stretch>
                  <a:fillRect r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77E2CF-F073-7B66-72AE-9629A2D56936}"/>
              </a:ext>
            </a:extLst>
          </p:cNvPr>
          <p:cNvCxnSpPr>
            <a:cxnSpLocks/>
          </p:cNvCxnSpPr>
          <p:nvPr/>
        </p:nvCxnSpPr>
        <p:spPr>
          <a:xfrm flipV="1">
            <a:off x="6380788" y="3404395"/>
            <a:ext cx="0" cy="376323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1BA6FEA-E0D0-8915-0360-478F18A53A13}"/>
              </a:ext>
            </a:extLst>
          </p:cNvPr>
          <p:cNvSpPr/>
          <p:nvPr/>
        </p:nvSpPr>
        <p:spPr>
          <a:xfrm>
            <a:off x="2598460" y="2166704"/>
            <a:ext cx="699966" cy="1287780"/>
          </a:xfrm>
          <a:custGeom>
            <a:avLst/>
            <a:gdLst>
              <a:gd name="connsiteX0" fmla="*/ 701396 w 701396"/>
              <a:gd name="connsiteY0" fmla="*/ 0 h 1291061"/>
              <a:gd name="connsiteX1" fmla="*/ 356 w 701396"/>
              <a:gd name="connsiteY1" fmla="*/ 624840 h 1291061"/>
              <a:gd name="connsiteX2" fmla="*/ 594716 w 701396"/>
              <a:gd name="connsiteY2" fmla="*/ 1287780 h 1291061"/>
              <a:gd name="connsiteX0" fmla="*/ 701388 w 701388"/>
              <a:gd name="connsiteY0" fmla="*/ 0 h 1298162"/>
              <a:gd name="connsiteX1" fmla="*/ 348 w 701388"/>
              <a:gd name="connsiteY1" fmla="*/ 624840 h 1298162"/>
              <a:gd name="connsiteX2" fmla="*/ 611377 w 701388"/>
              <a:gd name="connsiteY2" fmla="*/ 1294924 h 1298162"/>
              <a:gd name="connsiteX0" fmla="*/ 675194 w 675194"/>
              <a:gd name="connsiteY0" fmla="*/ 0 h 1293399"/>
              <a:gd name="connsiteX1" fmla="*/ 348 w 675194"/>
              <a:gd name="connsiteY1" fmla="*/ 620077 h 1293399"/>
              <a:gd name="connsiteX2" fmla="*/ 611377 w 675194"/>
              <a:gd name="connsiteY2" fmla="*/ 1290161 h 1293399"/>
              <a:gd name="connsiteX0" fmla="*/ 675641 w 675641"/>
              <a:gd name="connsiteY0" fmla="*/ 0 h 1290161"/>
              <a:gd name="connsiteX1" fmla="*/ 795 w 675641"/>
              <a:gd name="connsiteY1" fmla="*/ 620077 h 1290161"/>
              <a:gd name="connsiteX2" fmla="*/ 611824 w 675641"/>
              <a:gd name="connsiteY2" fmla="*/ 1290161 h 1290161"/>
              <a:gd name="connsiteX0" fmla="*/ 675641 w 675641"/>
              <a:gd name="connsiteY0" fmla="*/ 0 h 1290161"/>
              <a:gd name="connsiteX1" fmla="*/ 795 w 675641"/>
              <a:gd name="connsiteY1" fmla="*/ 620077 h 1290161"/>
              <a:gd name="connsiteX2" fmla="*/ 611824 w 675641"/>
              <a:gd name="connsiteY2" fmla="*/ 1290161 h 1290161"/>
              <a:gd name="connsiteX0" fmla="*/ 635284 w 635284"/>
              <a:gd name="connsiteY0" fmla="*/ 0 h 1290161"/>
              <a:gd name="connsiteX1" fmla="*/ 919 w 635284"/>
              <a:gd name="connsiteY1" fmla="*/ 620077 h 1290161"/>
              <a:gd name="connsiteX2" fmla="*/ 571467 w 635284"/>
              <a:gd name="connsiteY2" fmla="*/ 1290161 h 1290161"/>
              <a:gd name="connsiteX0" fmla="*/ 635125 w 635125"/>
              <a:gd name="connsiteY0" fmla="*/ 0 h 1287780"/>
              <a:gd name="connsiteX1" fmla="*/ 760 w 635125"/>
              <a:gd name="connsiteY1" fmla="*/ 620077 h 1287780"/>
              <a:gd name="connsiteX2" fmla="*/ 626077 w 635125"/>
              <a:gd name="connsiteY2" fmla="*/ 1287780 h 1287780"/>
              <a:gd name="connsiteX0" fmla="*/ 640421 w 640421"/>
              <a:gd name="connsiteY0" fmla="*/ 0 h 1287780"/>
              <a:gd name="connsiteX1" fmla="*/ 6056 w 640421"/>
              <a:gd name="connsiteY1" fmla="*/ 620077 h 1287780"/>
              <a:gd name="connsiteX2" fmla="*/ 631373 w 640421"/>
              <a:gd name="connsiteY2" fmla="*/ 1287780 h 1287780"/>
              <a:gd name="connsiteX0" fmla="*/ 636333 w 636333"/>
              <a:gd name="connsiteY0" fmla="*/ 0 h 1287780"/>
              <a:gd name="connsiteX1" fmla="*/ 1968 w 636333"/>
              <a:gd name="connsiteY1" fmla="*/ 620077 h 1287780"/>
              <a:gd name="connsiteX2" fmla="*/ 627285 w 636333"/>
              <a:gd name="connsiteY2" fmla="*/ 1287780 h 128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333" h="1287780">
                <a:moveTo>
                  <a:pt x="636333" y="0"/>
                </a:moveTo>
                <a:cubicBezTo>
                  <a:pt x="61340" y="14605"/>
                  <a:pt x="19748" y="405447"/>
                  <a:pt x="1968" y="620077"/>
                </a:cubicBezTo>
                <a:cubicBezTo>
                  <a:pt x="-15812" y="834707"/>
                  <a:pt x="78645" y="1276509"/>
                  <a:pt x="627285" y="1287780"/>
                </a:cubicBezTo>
              </a:path>
            </a:pathLst>
          </a:custGeom>
          <a:ln w="57150">
            <a:solidFill>
              <a:srgbClr val="009C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758FF0-4B6D-A357-04A2-FB7A6231CABE}"/>
                  </a:ext>
                </a:extLst>
              </p:cNvPr>
              <p:cNvSpPr txBox="1"/>
              <p:nvPr/>
            </p:nvSpPr>
            <p:spPr>
              <a:xfrm>
                <a:off x="-252029" y="2406998"/>
                <a:ext cx="31142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Can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𝑆𝐿𝑀</m:t>
                        </m:r>
                      </m:sub>
                    </m:sSub>
                  </m:oMath>
                </a14:m>
                <a:r>
                  <a:rPr lang="en-US" sz="2000" dirty="0"/>
                  <a:t> is the input to the SLMs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758FF0-4B6D-A357-04A2-FB7A6231C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2029" y="2406998"/>
                <a:ext cx="3114276" cy="707886"/>
              </a:xfrm>
              <a:prstGeom prst="rect">
                <a:avLst/>
              </a:prstGeom>
              <a:blipFill>
                <a:blip r:embed="rId7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5ACF6BD-28A4-FB2A-9A85-FC73B59E99F7}"/>
                  </a:ext>
                </a:extLst>
              </p:cNvPr>
              <p:cNvSpPr txBox="1"/>
              <p:nvPr/>
            </p:nvSpPr>
            <p:spPr>
              <a:xfrm>
                <a:off x="3005056" y="4196150"/>
                <a:ext cx="586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5ACF6BD-28A4-FB2A-9A85-FC73B59E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56" y="4196150"/>
                <a:ext cx="586740" cy="461665"/>
              </a:xfrm>
              <a:prstGeom prst="rect">
                <a:avLst/>
              </a:prstGeom>
              <a:blipFill>
                <a:blip r:embed="rId8"/>
                <a:stretch>
                  <a:fillRect r="-3229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6AD921-3883-E813-CF8E-C34267DEC587}"/>
              </a:ext>
            </a:extLst>
          </p:cNvPr>
          <p:cNvSpPr txBox="1"/>
          <p:nvPr/>
        </p:nvSpPr>
        <p:spPr>
          <a:xfrm>
            <a:off x="6365083" y="1096715"/>
            <a:ext cx="2926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SUMMARY</a:t>
            </a:r>
            <a:endParaRPr lang="en-US" sz="2000" dirty="0"/>
          </a:p>
          <a:p>
            <a:r>
              <a:rPr lang="en-US" sz="2000" dirty="0"/>
              <a:t>To recover sensor fields:</a:t>
            </a:r>
          </a:p>
          <a:p>
            <a:r>
              <a:rPr lang="en-US" sz="2000" dirty="0"/>
              <a:t>1. Recover SLM</a:t>
            </a:r>
            <a:br>
              <a:rPr lang="en-US" sz="2000" dirty="0"/>
            </a:br>
            <a:r>
              <a:rPr lang="en-US" sz="2000" dirty="0"/>
              <a:t>     input field</a:t>
            </a:r>
          </a:p>
          <a:p>
            <a:r>
              <a:rPr lang="en-US" sz="2000" dirty="0"/>
              <a:t>2. Numerically propagate</a:t>
            </a:r>
            <a:br>
              <a:rPr lang="en-US" sz="2000" dirty="0"/>
            </a:br>
            <a:r>
              <a:rPr lang="en-US" sz="2000" dirty="0"/>
              <a:t>     the SLM input field to</a:t>
            </a:r>
            <a:br>
              <a:rPr lang="en-US" sz="2000" dirty="0"/>
            </a:br>
            <a:r>
              <a:rPr lang="en-US" sz="2000" dirty="0"/>
              <a:t>     get the sensor field</a:t>
            </a:r>
          </a:p>
        </p:txBody>
      </p:sp>
    </p:spTree>
    <p:extLst>
      <p:ext uri="{BB962C8B-B14F-4D97-AF65-F5344CB8AC3E}">
        <p14:creationId xmlns:p14="http://schemas.microsoft.com/office/powerpoint/2010/main" val="4554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5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" fill="hold"/>
                                        <p:tgtEl>
                                          <p:spTgt spid="1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pat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61111E-6 -4.93827E-7 L 0.37152 -0.0021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76" y="-1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2.22222E-6 -0.15185 " pathEditMode="relative" rAng="0" ptsTypes="AA">
                                      <p:cBhvr>
                                        <p:cTn id="8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79 -0.00617 L -0.00764 -0.55679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-2753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45679E-6 L 0.03212 -0.19876 " pathEditMode="relative" rAng="0" ptsTypes="AA">
                                      <p:cBhvr>
                                        <p:cTn id="9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993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50"/>
                            </p:stCondLst>
                            <p:childTnLst>
                              <p:par>
                                <p:cTn id="9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8" grpId="0"/>
      <p:bldP spid="8" grpId="1"/>
      <p:bldP spid="44" grpId="0"/>
      <p:bldP spid="44" grpId="1"/>
      <p:bldP spid="44" grpId="2"/>
      <p:bldP spid="46" grpId="0"/>
      <p:bldP spid="46" grpId="1"/>
      <p:bldP spid="46" grpId="2"/>
      <p:bldP spid="52" grpId="0" animBg="1"/>
      <p:bldP spid="52" grpId="1" animBg="1"/>
      <p:bldP spid="53" grpId="0"/>
      <p:bldP spid="53" grpId="1"/>
      <p:bldP spid="54" grpId="1"/>
      <p:bldP spid="54" grpId="2"/>
      <p:bldP spid="54" grpId="3"/>
      <p:bldP spid="55" grpId="0"/>
      <p:bldP spid="5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628D-FC74-DA12-D74D-9740773A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SLM Input with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D3DAC-E139-DDE7-F011-68EBEBB7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4C9879-2488-051E-186C-324BBC25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79" y="932141"/>
            <a:ext cx="4624021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749C03-0C8E-6EF0-C8F3-54EC79DED7CD}"/>
                  </a:ext>
                </a:extLst>
              </p:cNvPr>
              <p:cNvSpPr txBox="1"/>
              <p:nvPr/>
            </p:nvSpPr>
            <p:spPr>
              <a:xfrm>
                <a:off x="49130" y="3661153"/>
                <a:ext cx="4013649" cy="1092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Known/Measured</a:t>
                </a:r>
              </a:p>
              <a:p>
                <a:r>
                  <a:rPr lang="en-US" dirty="0"/>
                  <a:t>  Sensor Images: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SLM Patterns: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l-G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749C03-0C8E-6EF0-C8F3-54EC79DED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0" y="3661153"/>
                <a:ext cx="4013649" cy="1092671"/>
              </a:xfrm>
              <a:prstGeom prst="rect">
                <a:avLst/>
              </a:prstGeom>
              <a:blipFill>
                <a:blip r:embed="rId3"/>
                <a:stretch>
                  <a:fillRect l="-1216" t="-3352" b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75CD37D-BE0D-5ED6-45BC-2CCB600CB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93" y="932141"/>
            <a:ext cx="2217234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1F027-D2BD-C70A-3087-21B199795AC4}"/>
                  </a:ext>
                </a:extLst>
              </p:cNvPr>
              <p:cNvSpPr txBox="1"/>
              <p:nvPr/>
            </p:nvSpPr>
            <p:spPr>
              <a:xfrm>
                <a:off x="2445863" y="830433"/>
                <a:ext cx="23723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Unknown</a:t>
                </a:r>
              </a:p>
              <a:p>
                <a:r>
                  <a:rPr lang="en-US" dirty="0"/>
                  <a:t>  SLM Plane Field: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𝑆𝐿𝑀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1F027-D2BD-C70A-3087-21B19979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863" y="830433"/>
                <a:ext cx="2372397" cy="646331"/>
              </a:xfrm>
              <a:prstGeom prst="rect">
                <a:avLst/>
              </a:prstGeom>
              <a:blipFill>
                <a:blip r:embed="rId5"/>
                <a:stretch>
                  <a:fillRect l="-205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BE3B98-658C-2C14-58F3-D365E1C74A51}"/>
                  </a:ext>
                </a:extLst>
              </p:cNvPr>
              <p:cNvSpPr txBox="1"/>
              <p:nvPr/>
            </p:nvSpPr>
            <p:spPr>
              <a:xfrm>
                <a:off x="2625172" y="2184158"/>
                <a:ext cx="586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BE3B98-658C-2C14-58F3-D365E1C7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72" y="2184158"/>
                <a:ext cx="586740" cy="369332"/>
              </a:xfrm>
              <a:prstGeom prst="rect">
                <a:avLst/>
              </a:prstGeom>
              <a:blipFill>
                <a:blip r:embed="rId6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5C5D18F-53B9-6486-CF81-CD5FC394E0EA}"/>
              </a:ext>
            </a:extLst>
          </p:cNvPr>
          <p:cNvCxnSpPr>
            <a:cxnSpLocks/>
          </p:cNvCxnSpPr>
          <p:nvPr/>
        </p:nvCxnSpPr>
        <p:spPr>
          <a:xfrm flipH="1" flipV="1">
            <a:off x="2479489" y="2206321"/>
            <a:ext cx="218613" cy="17752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02BA35B-CE89-E101-BB6B-331DB0DB8495}"/>
              </a:ext>
            </a:extLst>
          </p:cNvPr>
          <p:cNvSpPr txBox="1"/>
          <p:nvPr/>
        </p:nvSpPr>
        <p:spPr>
          <a:xfrm>
            <a:off x="1152415" y="833111"/>
            <a:ext cx="517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>
                    <a:alpha val="65000"/>
                  </a:schemeClr>
                </a:solidFill>
              </a:rPr>
              <a:t>?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9998D81-D76A-C82A-B7F8-7889B0B87239}"/>
              </a:ext>
            </a:extLst>
          </p:cNvPr>
          <p:cNvCxnSpPr>
            <a:cxnSpLocks/>
          </p:cNvCxnSpPr>
          <p:nvPr/>
        </p:nvCxnSpPr>
        <p:spPr>
          <a:xfrm>
            <a:off x="2445863" y="1494433"/>
            <a:ext cx="1653062" cy="1177240"/>
          </a:xfrm>
          <a:prstGeom prst="curvedConnector3">
            <a:avLst/>
          </a:prstGeom>
          <a:ln w="508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38CFFF-725D-25E9-B4F4-31E95050161E}"/>
                  </a:ext>
                </a:extLst>
              </p:cNvPr>
              <p:cNvSpPr txBox="1"/>
              <p:nvPr/>
            </p:nvSpPr>
            <p:spPr>
              <a:xfrm>
                <a:off x="31729" y="2367457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Want to find a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𝑺𝑳𝑴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that gives approximately the same sensor images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38CFFF-725D-25E9-B4F4-31E95050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9" y="2367457"/>
                <a:ext cx="2581275" cy="923330"/>
              </a:xfrm>
              <a:prstGeom prst="rect">
                <a:avLst/>
              </a:prstGeom>
              <a:blipFill>
                <a:blip r:embed="rId7"/>
                <a:stretch>
                  <a:fillRect l="-1651" t="-3289" r="-235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86E6BA-7B5B-AE26-7081-9975932602AE}"/>
                  </a:ext>
                </a:extLst>
              </p:cNvPr>
              <p:cNvSpPr txBox="1"/>
              <p:nvPr/>
            </p:nvSpPr>
            <p:spPr>
              <a:xfrm>
                <a:off x="2714335" y="2848586"/>
                <a:ext cx="558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86E6BA-7B5B-AE26-7081-997593260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335" y="2848586"/>
                <a:ext cx="558059" cy="369332"/>
              </a:xfrm>
              <a:prstGeom prst="rect">
                <a:avLst/>
              </a:prstGeom>
              <a:blipFill>
                <a:blip r:embed="rId8"/>
                <a:stretch>
                  <a:fillRect t="-655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54996D18-6A51-E72D-6764-702BA3F50688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272394" y="2671673"/>
            <a:ext cx="807481" cy="361579"/>
          </a:xfrm>
          <a:prstGeom prst="curvedConnector3">
            <a:avLst/>
          </a:prstGeom>
          <a:ln w="508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0F1291-6B7C-1B43-1C7D-7DE3F6A46B8E}"/>
              </a:ext>
            </a:extLst>
          </p:cNvPr>
          <p:cNvSpPr txBox="1"/>
          <p:nvPr/>
        </p:nvSpPr>
        <p:spPr>
          <a:xfrm>
            <a:off x="2436607" y="3379903"/>
            <a:ext cx="2272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9CFF"/>
                </a:solidFill>
              </a:rPr>
              <a:t>Can use optimization accomplish this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ECE5A66-1C93-52FE-8904-4B6BE861E937}"/>
              </a:ext>
            </a:extLst>
          </p:cNvPr>
          <p:cNvSpPr/>
          <p:nvPr/>
        </p:nvSpPr>
        <p:spPr>
          <a:xfrm>
            <a:off x="1837563" y="2916035"/>
            <a:ext cx="1358900" cy="646331"/>
          </a:xfrm>
          <a:prstGeom prst="arc">
            <a:avLst>
              <a:gd name="adj1" fmla="val 5400000"/>
              <a:gd name="adj2" fmla="val 10831249"/>
            </a:avLst>
          </a:prstGeom>
          <a:ln w="57150">
            <a:solidFill>
              <a:srgbClr val="009C00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2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4" grpId="0"/>
      <p:bldP spid="84" grpId="1"/>
      <p:bldP spid="3" grpId="0"/>
      <p:bldP spid="3" grpId="1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628D-FC74-DA12-D74D-9740773A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BF374-D26B-549E-63E9-595808B8E6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𝑆𝐿𝑀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ASM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l-G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𝑆𝐿𝑀</m:t>
                                                      </m:r>
                                                    </m:sub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bSup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𝑆𝐿𝑀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BF374-D26B-549E-63E9-595808B8E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D3DAC-E139-DDE7-F011-68EBEBB7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15">
                <a:extLst>
                  <a:ext uri="{FF2B5EF4-FFF2-40B4-BE49-F238E27FC236}">
                    <a16:creationId xmlns:a16="http://schemas.microsoft.com/office/drawing/2014/main" id="{8D0BA4CE-A344-1067-0E04-EADE305F41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554256"/>
                  </p:ext>
                </p:extLst>
              </p:nvPr>
            </p:nvGraphicFramePr>
            <p:xfrm>
              <a:off x="1492885" y="2712715"/>
              <a:ext cx="6158230" cy="1926591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Estimated 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44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</a:t>
                          </a:r>
                          <a:r>
                            <a:rPr lang="en-US" sz="1800" dirty="0" err="1"/>
                            <a:t>i</a:t>
                          </a:r>
                          <a:r>
                            <a:rPr lang="en-US" sz="1800" baseline="30000" dirty="0" err="1"/>
                            <a:t>th</a:t>
                          </a:r>
                          <a:r>
                            <a:rPr lang="en-US" sz="1800" dirty="0"/>
                            <a:t> SLM pattern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Intensity pattern on sensor due to </a:t>
                          </a:r>
                          <a:r>
                            <a:rPr lang="en-US" b="0" dirty="0" err="1"/>
                            <a:t>i</a:t>
                          </a:r>
                          <a:r>
                            <a:rPr lang="en-US" b="0" baseline="30000" dirty="0" err="1"/>
                            <a:t>th</a:t>
                          </a:r>
                          <a:r>
                            <a:rPr lang="en-US" b="0" dirty="0"/>
                            <a:t> SLM pattern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157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ASM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15">
                <a:extLst>
                  <a:ext uri="{FF2B5EF4-FFF2-40B4-BE49-F238E27FC236}">
                    <a16:creationId xmlns:a16="http://schemas.microsoft.com/office/drawing/2014/main" id="{8D0BA4CE-A344-1067-0E04-EADE305F41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554256"/>
                  </p:ext>
                </p:extLst>
              </p:nvPr>
            </p:nvGraphicFramePr>
            <p:xfrm>
              <a:off x="1492885" y="2712715"/>
              <a:ext cx="6158230" cy="1926591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6557" r="-463333" b="-4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Estimated 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44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06557" r="-463333" b="-3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436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72603" r="-463333" b="-187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</a:t>
                          </a:r>
                          <a:r>
                            <a:rPr lang="en-US" sz="1800" dirty="0" err="1"/>
                            <a:t>i</a:t>
                          </a:r>
                          <a:r>
                            <a:rPr lang="en-US" sz="1800" baseline="30000" dirty="0" err="1"/>
                            <a:t>th</a:t>
                          </a:r>
                          <a:r>
                            <a:rPr lang="en-US" sz="1800" dirty="0"/>
                            <a:t> SLM pattern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320968" r="-46333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Intensity pattern on sensor due to </a:t>
                          </a:r>
                          <a:r>
                            <a:rPr lang="en-US" b="0" dirty="0" err="1"/>
                            <a:t>i</a:t>
                          </a:r>
                          <a:r>
                            <a:rPr lang="en-US" b="0" baseline="30000" dirty="0" err="1"/>
                            <a:t>th</a:t>
                          </a:r>
                          <a:r>
                            <a:rPr lang="en-US" b="0" dirty="0"/>
                            <a:t> SLM pattern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157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427869" r="-46333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B8A05AE-29B3-5237-50C2-AB7126836255}"/>
              </a:ext>
            </a:extLst>
          </p:cNvPr>
          <p:cNvGrpSpPr/>
          <p:nvPr/>
        </p:nvGrpSpPr>
        <p:grpSpPr>
          <a:xfrm>
            <a:off x="594360" y="2020975"/>
            <a:ext cx="8092440" cy="653979"/>
            <a:chOff x="350520" y="4044745"/>
            <a:chExt cx="8092440" cy="6539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697882-3C07-EA6F-25A7-D4F79CCC0808}"/>
                </a:ext>
              </a:extLst>
            </p:cNvPr>
            <p:cNvSpPr txBox="1"/>
            <p:nvPr/>
          </p:nvSpPr>
          <p:spPr>
            <a:xfrm>
              <a:off x="2522220" y="4052393"/>
              <a:ext cx="5920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Minimize error between measured intensity patterns and intensity patterns output by model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E15145-304B-9E79-E62D-3B8DFBCD6EA8}"/>
                </a:ext>
              </a:extLst>
            </p:cNvPr>
            <p:cNvSpPr txBox="1"/>
            <p:nvPr/>
          </p:nvSpPr>
          <p:spPr>
            <a:xfrm>
              <a:off x="350520" y="4044745"/>
              <a:ext cx="2316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CORE IDEA |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6E0452B-0D09-8F4E-F49C-1442D5BBEDF6}"/>
              </a:ext>
            </a:extLst>
          </p:cNvPr>
          <p:cNvSpPr txBox="1"/>
          <p:nvPr/>
        </p:nvSpPr>
        <p:spPr>
          <a:xfrm>
            <a:off x="708660" y="4721625"/>
            <a:ext cx="737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My actual implementation does something similar to batch gradient descent (batch ADAM???).  Not all samples are evaluated at once like the equation above implies.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7435DC-ED1A-C353-A933-EA64B68A5AD5}"/>
              </a:ext>
            </a:extLst>
          </p:cNvPr>
          <p:cNvSpPr txBox="1"/>
          <p:nvPr/>
        </p:nvSpPr>
        <p:spPr>
          <a:xfrm>
            <a:off x="-38100" y="4776751"/>
            <a:ext cx="815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bg1"/>
                </a:solidFill>
              </a:rPr>
              <a:t>NOTE:</a:t>
            </a:r>
          </a:p>
        </p:txBody>
      </p:sp>
    </p:spTree>
    <p:extLst>
      <p:ext uri="{BB962C8B-B14F-4D97-AF65-F5344CB8AC3E}">
        <p14:creationId xmlns:p14="http://schemas.microsoft.com/office/powerpoint/2010/main" val="2347331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0C5DB-9982-C779-A515-6311541A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Recovered Sensor Plane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0CE51-963E-5667-D530-46361622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C868F-195B-E743-9ADE-6531D41BE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8" y="781642"/>
            <a:ext cx="7315200" cy="37147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43964F00-4936-0A34-CA80-F4BD40BC84FC}"/>
              </a:ext>
            </a:extLst>
          </p:cNvPr>
          <p:cNvSpPr/>
          <p:nvPr/>
        </p:nvSpPr>
        <p:spPr>
          <a:xfrm>
            <a:off x="1963738" y="2005330"/>
            <a:ext cx="339725" cy="339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E3C6188-3E63-9544-99FC-4DBA7750DE84}"/>
              </a:ext>
            </a:extLst>
          </p:cNvPr>
          <p:cNvCxnSpPr>
            <a:cxnSpLocks/>
            <a:stCxn id="13" idx="3"/>
            <a:endCxn id="9" idx="2"/>
          </p:cNvCxnSpPr>
          <p:nvPr/>
        </p:nvCxnSpPr>
        <p:spPr>
          <a:xfrm flipV="1">
            <a:off x="1189038" y="2175193"/>
            <a:ext cx="774700" cy="1098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21C96C-7F3A-8167-A104-0CDE5B97C424}"/>
              </a:ext>
            </a:extLst>
          </p:cNvPr>
          <p:cNvSpPr txBox="1"/>
          <p:nvPr/>
        </p:nvSpPr>
        <p:spPr>
          <a:xfrm>
            <a:off x="-103187" y="1931135"/>
            <a:ext cx="12922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Numerical artifact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B0E2C3-F12A-AD97-1573-A697533B967B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881981" y="3619126"/>
            <a:ext cx="270272" cy="791280"/>
          </a:xfrm>
          <a:prstGeom prst="straightConnector1">
            <a:avLst/>
          </a:prstGeom>
          <a:ln w="38100">
            <a:solidFill>
              <a:srgbClr val="009C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9E7F67-A7C9-2CDA-0D75-51CE5736ADFF}"/>
              </a:ext>
            </a:extLst>
          </p:cNvPr>
          <p:cNvSpPr txBox="1"/>
          <p:nvPr/>
        </p:nvSpPr>
        <p:spPr>
          <a:xfrm>
            <a:off x="-484188" y="4118018"/>
            <a:ext cx="2366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Many discontinuities</a:t>
            </a:r>
          </a:p>
          <a:p>
            <a:pPr algn="r"/>
            <a:r>
              <a:rPr lang="en-US" sz="1600" dirty="0"/>
              <a:t>Infeasible to unwrap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F9C4A-0E5B-80EA-A95F-EA302C809DBA}"/>
              </a:ext>
            </a:extLst>
          </p:cNvPr>
          <p:cNvSpPr txBox="1"/>
          <p:nvPr/>
        </p:nvSpPr>
        <p:spPr>
          <a:xfrm>
            <a:off x="6831012" y="4121828"/>
            <a:ext cx="2366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difficult discontinuities</a:t>
            </a:r>
          </a:p>
          <a:p>
            <a:r>
              <a:rPr lang="en-US" sz="1600" dirty="0"/>
              <a:t>Phase related to depth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0A181C-9213-C2FA-A480-DA128C63E69C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6364778" y="3937302"/>
            <a:ext cx="466234" cy="476914"/>
          </a:xfrm>
          <a:prstGeom prst="straightConnector1">
            <a:avLst/>
          </a:prstGeom>
          <a:ln w="38100">
            <a:solidFill>
              <a:srgbClr val="009C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062FB2-E320-8413-6F03-D1BD2EA4740E}"/>
                  </a:ext>
                </a:extLst>
              </p:cNvPr>
              <p:cNvSpPr txBox="1"/>
              <p:nvPr/>
            </p:nvSpPr>
            <p:spPr>
              <a:xfrm>
                <a:off x="6298009" y="928351"/>
                <a:ext cx="2643981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𝑠𝑦𝑛𝑡h𝑒𝑡𝑖𝑐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400" i="1">
                                  <a:latin typeface="Cambria Math" panose="02040503050406030204" pitchFamily="18" charset="0"/>
                                </a:rPr>
                                <m:t>𝛬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062FB2-E320-8413-6F03-D1BD2EA47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009" y="928351"/>
                <a:ext cx="2643981" cy="295466"/>
              </a:xfrm>
              <a:prstGeom prst="rect">
                <a:avLst/>
              </a:prstGeom>
              <a:blipFill>
                <a:blip r:embed="rId3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eft Bracket 34">
            <a:extLst>
              <a:ext uri="{FF2B5EF4-FFF2-40B4-BE49-F238E27FC236}">
                <a16:creationId xmlns:a16="http://schemas.microsoft.com/office/drawing/2014/main" id="{139F2AE6-FB22-EC62-749C-B932AEB46ABA}"/>
              </a:ext>
            </a:extLst>
          </p:cNvPr>
          <p:cNvSpPr/>
          <p:nvPr/>
        </p:nvSpPr>
        <p:spPr>
          <a:xfrm rot="5400000">
            <a:off x="6134759" y="224393"/>
            <a:ext cx="259080" cy="1806733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3A4ED12C-B491-16B8-5701-461F9EF8360E}"/>
              </a:ext>
            </a:extLst>
          </p:cNvPr>
          <p:cNvSpPr/>
          <p:nvPr/>
        </p:nvSpPr>
        <p:spPr>
          <a:xfrm rot="16200000">
            <a:off x="4153074" y="3271078"/>
            <a:ext cx="259080" cy="1806733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194C04E7-6583-076A-F7A9-2B70CF272481}"/>
              </a:ext>
            </a:extLst>
          </p:cNvPr>
          <p:cNvSpPr/>
          <p:nvPr/>
        </p:nvSpPr>
        <p:spPr>
          <a:xfrm rot="5400000">
            <a:off x="2107150" y="232926"/>
            <a:ext cx="259080" cy="1806733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B5C605-5F54-9BC7-45ED-46BC2E7920CF}"/>
                  </a:ext>
                </a:extLst>
              </p:cNvPr>
              <p:cNvSpPr txBox="1"/>
              <p:nvPr/>
            </p:nvSpPr>
            <p:spPr>
              <a:xfrm>
                <a:off x="457200" y="829163"/>
                <a:ext cx="947063" cy="431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B5C605-5F54-9BC7-45ED-46BC2E792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829163"/>
                <a:ext cx="947063" cy="4315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0CA7F-FBD1-E730-05EF-2D2CE3216F79}"/>
                  </a:ext>
                </a:extLst>
              </p:cNvPr>
              <p:cNvSpPr txBox="1"/>
              <p:nvPr/>
            </p:nvSpPr>
            <p:spPr>
              <a:xfrm>
                <a:off x="4018101" y="4321450"/>
                <a:ext cx="947063" cy="448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0CA7F-FBD1-E730-05EF-2D2CE3216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8101" y="4321450"/>
                <a:ext cx="947063" cy="448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CA77DC7A-4EEC-23D1-5513-F1073EED7B27}"/>
              </a:ext>
            </a:extLst>
          </p:cNvPr>
          <p:cNvSpPr/>
          <p:nvPr/>
        </p:nvSpPr>
        <p:spPr>
          <a:xfrm>
            <a:off x="1576388" y="3219424"/>
            <a:ext cx="459679" cy="4596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1C4A0A3-A6B9-4425-8C20-0284B1EA50F3}"/>
              </a:ext>
            </a:extLst>
          </p:cNvPr>
          <p:cNvCxnSpPr>
            <a:cxnSpLocks/>
            <a:stCxn id="18" idx="3"/>
            <a:endCxn id="16" idx="2"/>
          </p:cNvCxnSpPr>
          <p:nvPr/>
        </p:nvCxnSpPr>
        <p:spPr>
          <a:xfrm>
            <a:off x="1136651" y="3449264"/>
            <a:ext cx="43973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EEA63C8-FDB7-E54E-3214-743C7085A542}"/>
              </a:ext>
            </a:extLst>
          </p:cNvPr>
          <p:cNvSpPr txBox="1"/>
          <p:nvPr/>
        </p:nvSpPr>
        <p:spPr>
          <a:xfrm>
            <a:off x="34925" y="3249209"/>
            <a:ext cx="1101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Aliasing?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26A9A6-08F7-D3E7-3EBB-F7E8B8FD5B47}"/>
                  </a:ext>
                </a:extLst>
              </p:cNvPr>
              <p:cNvSpPr txBox="1"/>
              <p:nvPr/>
            </p:nvSpPr>
            <p:spPr>
              <a:xfrm>
                <a:off x="7287831" y="1190334"/>
                <a:ext cx="2031696" cy="436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𝑠𝑒𝑛𝑠𝑜𝑟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400" i="1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26A9A6-08F7-D3E7-3EBB-F7E8B8FD5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831" y="1190334"/>
                <a:ext cx="2031696" cy="43601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4042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01AB-250B-3389-80F9-4DDF9BF3C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What was accomplished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ABF4E-D39D-0A7B-CB14-54C7EDBF0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2288-C5D8-F823-48C7-7DF34F2E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34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85E1-23DE-1E04-B789-748FE2E6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Depth Recovery Implementation Assumptions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75827-C993-EE5F-6274-9A62DE6C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CDB00871-EA76-9625-358F-70979953D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" y="833994"/>
            <a:ext cx="7315200" cy="2559188"/>
          </a:xfrm>
          <a:prstGeom prst="rect">
            <a:avLst/>
          </a:prstGeom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053F53C-DBC9-9C3F-1F56-6FD073874942}"/>
              </a:ext>
            </a:extLst>
          </p:cNvPr>
          <p:cNvGrpSpPr/>
          <p:nvPr/>
        </p:nvGrpSpPr>
        <p:grpSpPr>
          <a:xfrm>
            <a:off x="1958340" y="1463040"/>
            <a:ext cx="5294948" cy="799148"/>
            <a:chOff x="1958340" y="1463040"/>
            <a:chExt cx="5294948" cy="799148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90031D4-B013-C0A7-C189-DDA1543E8D63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401859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F53BBCF-817D-121A-A4F5-5FFFD63327F3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5294948" cy="799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4892504-CE2F-E684-134D-EEF57BF65CC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1463040"/>
              <a:ext cx="1276350" cy="799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C4D381-8E95-F5F2-DAA0-ECDE8B204F58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2234441"/>
              <a:ext cx="1276350" cy="2774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1961A8A-9A2B-207D-2E56-A57074241AA1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4018598" cy="7714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9CBD830-5E52-9822-8607-5E5B9807849D}"/>
              </a:ext>
            </a:extLst>
          </p:cNvPr>
          <p:cNvGrpSpPr/>
          <p:nvPr/>
        </p:nvGrpSpPr>
        <p:grpSpPr>
          <a:xfrm>
            <a:off x="2338388" y="1733384"/>
            <a:ext cx="4914900" cy="462129"/>
            <a:chOff x="2338388" y="1733384"/>
            <a:chExt cx="4914900" cy="462129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40E7867-6A0A-2F02-BC04-9801D688EE2A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1733550"/>
              <a:ext cx="4914900" cy="461963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30E7F10-95B6-8F7F-97AD-B3AF312CFB5D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1733384"/>
              <a:ext cx="3638550" cy="70824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5F0FE20-7DA7-28E7-D618-CC83FE635E04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1804208"/>
              <a:ext cx="1276350" cy="391305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D12DD23-18C5-F2C1-C48E-1DA98CA95481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2164977"/>
              <a:ext cx="1276350" cy="30536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D8F61445-0874-AF03-6782-CEFED25B27EE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1733550"/>
              <a:ext cx="3638550" cy="430983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9EB732D-9182-401D-ED6F-473741DFC421}"/>
              </a:ext>
            </a:extLst>
          </p:cNvPr>
          <p:cNvGrpSpPr/>
          <p:nvPr/>
        </p:nvGrpSpPr>
        <p:grpSpPr>
          <a:xfrm>
            <a:off x="2506662" y="1976873"/>
            <a:ext cx="4746626" cy="420088"/>
            <a:chOff x="2506662" y="1976873"/>
            <a:chExt cx="4746626" cy="420088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6F8058E-964F-C556-5018-19229688477E}"/>
                </a:ext>
              </a:extLst>
            </p:cNvPr>
            <p:cNvCxnSpPr>
              <a:cxnSpLocks/>
            </p:cNvCxnSpPr>
            <p:nvPr/>
          </p:nvCxnSpPr>
          <p:spPr>
            <a:xfrm>
              <a:off x="2516188" y="2329598"/>
              <a:ext cx="3460750" cy="67363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9D6BA27-FFBE-9051-3177-74AC6BD74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6662" y="1990334"/>
              <a:ext cx="4737100" cy="326637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DDAC1F5-CA12-6DDA-BA04-7FCE3A0FE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0588" y="1990335"/>
              <a:ext cx="1276350" cy="397101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41A00F2-C54B-5DF0-DCE4-A6FB5F71733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1977707"/>
              <a:ext cx="1276350" cy="12461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09952C-10CF-2CC3-F94A-5D2763A62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188" y="1976873"/>
              <a:ext cx="3467100" cy="352725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7D5785F7-5D77-E6A1-55A3-A5CAEF5AD9BF}"/>
              </a:ext>
            </a:extLst>
          </p:cNvPr>
          <p:cNvGrpSpPr/>
          <p:nvPr/>
        </p:nvGrpSpPr>
        <p:grpSpPr>
          <a:xfrm>
            <a:off x="1948814" y="5247787"/>
            <a:ext cx="5294948" cy="853931"/>
            <a:chOff x="1958340" y="3610896"/>
            <a:chExt cx="5294948" cy="85393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B4B6E94-1CAB-1BC9-4949-F65010E66EF6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3610896"/>
              <a:ext cx="5294948" cy="799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A370132-FA83-6A70-9DE7-2C22071900DA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3881406"/>
              <a:ext cx="4914900" cy="461963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5F5B68F-2066-B18A-924D-786255594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6662" y="4138190"/>
              <a:ext cx="4737100" cy="326637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F15A68-549D-AA9A-934B-2F60FE895209}"/>
              </a:ext>
            </a:extLst>
          </p:cNvPr>
          <p:cNvGrpSpPr/>
          <p:nvPr/>
        </p:nvGrpSpPr>
        <p:grpSpPr>
          <a:xfrm>
            <a:off x="1948814" y="-1585380"/>
            <a:ext cx="5306060" cy="1000339"/>
            <a:chOff x="1948814" y="-1464730"/>
            <a:chExt cx="5306060" cy="1000339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E9208D-A3BA-B0FD-DA13-DA91F7CEB158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14" y="-1464730"/>
              <a:ext cx="5306060" cy="80591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headEnd type="triangle" w="lg" len="lg"/>
              <a:tailEnd type="triangle" w="lg" len="lg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F42C8BE-641D-2FB9-FA77-2C8D7E10E1A4}"/>
                </a:ext>
              </a:extLst>
            </p:cNvPr>
            <p:cNvCxnSpPr>
              <a:cxnSpLocks/>
            </p:cNvCxnSpPr>
            <p:nvPr/>
          </p:nvCxnSpPr>
          <p:spPr>
            <a:xfrm>
              <a:off x="2315526" y="-1198094"/>
              <a:ext cx="4939348" cy="472607"/>
            </a:xfrm>
            <a:prstGeom prst="straightConnector1">
              <a:avLst/>
            </a:prstGeom>
            <a:ln>
              <a:solidFill>
                <a:srgbClr val="009F00"/>
              </a:solidFill>
              <a:prstDash val="sysDash"/>
              <a:headEnd type="triangle" w="lg" len="lg"/>
              <a:tailEnd type="triangle" w="lg" len="lg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2C2777F-BCA1-6A21-46FA-A42BFE3E1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7136" y="-933650"/>
              <a:ext cx="4748214" cy="335489"/>
            </a:xfrm>
            <a:prstGeom prst="straightConnector1">
              <a:avLst/>
            </a:prstGeom>
            <a:ln>
              <a:solidFill>
                <a:srgbClr val="009CFF"/>
              </a:solidFill>
              <a:prstDash val="sysDash"/>
              <a:headEnd type="triangle" w="lg" len="lg"/>
              <a:tailEnd type="triangle" w="lg" len="lg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C4FEAF-3C14-C867-6DC8-18CF9649A432}"/>
                    </a:ext>
                  </a:extLst>
                </p:cNvPr>
                <p:cNvSpPr txBox="1"/>
                <p:nvPr/>
              </p:nvSpPr>
              <p:spPr>
                <a:xfrm rot="456996">
                  <a:off x="2869124" y="-1384294"/>
                  <a:ext cx="2391231" cy="1997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𝐷𝑖𝑠𝑡𝑎𝑛𝑐𝑒</m:t>
                        </m:r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1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d>
                          <m:dPr>
                            <m:ctrlPr>
                              <a:rPr lang="en-US" sz="12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𝑜𝑏𝑗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𝑖𝑚𝑔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C4FEAF-3C14-C867-6DC8-18CF9649A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56996">
                  <a:off x="2869124" y="-1384294"/>
                  <a:ext cx="2391231" cy="199735"/>
                </a:xfrm>
                <a:prstGeom prst="rect">
                  <a:avLst/>
                </a:prstGeom>
                <a:blipFill>
                  <a:blip r:embed="rId5"/>
                  <a:stretch>
                    <a:fillRect l="-1015" b="-105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5042964-F8EC-1A30-6C61-8CF35FD8E8D6}"/>
                    </a:ext>
                  </a:extLst>
                </p:cNvPr>
                <p:cNvSpPr txBox="1"/>
                <p:nvPr/>
              </p:nvSpPr>
              <p:spPr>
                <a:xfrm rot="280385">
                  <a:off x="3043666" y="-969801"/>
                  <a:ext cx="2398412" cy="1997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</a:rPr>
                          <m:t>𝐷𝑖𝑠𝑡𝑎𝑛𝑐𝑒</m:t>
                        </m:r>
                        <m:r>
                          <a:rPr lang="en-US" sz="1200" b="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1200" i="1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𝑜𝑏𝑗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𝑖𝑚𝑔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9F00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5042964-F8EC-1A30-6C61-8CF35FD8E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80385">
                  <a:off x="3043666" y="-969801"/>
                  <a:ext cx="2398412" cy="199735"/>
                </a:xfrm>
                <a:prstGeom prst="rect">
                  <a:avLst/>
                </a:prstGeom>
                <a:blipFill>
                  <a:blip r:embed="rId6"/>
                  <a:stretch>
                    <a:fillRect l="-758" b="-138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366B11-9D2F-9C1F-D6BC-EAED58227E43}"/>
                    </a:ext>
                  </a:extLst>
                </p:cNvPr>
                <p:cNvSpPr txBox="1"/>
                <p:nvPr/>
              </p:nvSpPr>
              <p:spPr>
                <a:xfrm>
                  <a:off x="3420755" y="-664126"/>
                  <a:ext cx="2398412" cy="1997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b="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</a:rPr>
                          <m:t>𝐷𝑖𝑠𝑡𝑎𝑛𝑐𝑒</m:t>
                        </m:r>
                        <m:r>
                          <a:rPr lang="en-US" sz="1200" b="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1200" i="1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d>
                          <m:dPr>
                            <m:ctrlPr>
                              <a:rPr lang="en-US" sz="120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sz="120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20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1200" b="0" i="1" smtClean="0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US" sz="1200" b="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𝑜𝑏𝑗</m:t>
                            </m:r>
                          </m:sub>
                        </m:sSub>
                        <m:r>
                          <a:rPr lang="en-US" sz="1200" b="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200" b="0" i="1" smtClean="0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𝑖𝑚𝑔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009CFF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366B11-9D2F-9C1F-D6BC-EAED58227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755" y="-664126"/>
                  <a:ext cx="2398412" cy="199735"/>
                </a:xfrm>
                <a:prstGeom prst="rect">
                  <a:avLst/>
                </a:prstGeom>
                <a:blipFill>
                  <a:blip r:embed="rId7"/>
                  <a:stretch>
                    <a:fillRect l="-1015" r="-254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33B69F0-C348-BF35-AE92-C202CC51A50C}"/>
              </a:ext>
            </a:extLst>
          </p:cNvPr>
          <p:cNvGrpSpPr/>
          <p:nvPr/>
        </p:nvGrpSpPr>
        <p:grpSpPr>
          <a:xfrm>
            <a:off x="-5423334" y="3417629"/>
            <a:ext cx="5285702" cy="1449276"/>
            <a:chOff x="-3385462" y="4941389"/>
            <a:chExt cx="5285702" cy="144927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DBE1FC8-0F96-8C93-0CCF-056329AF83EE}"/>
                    </a:ext>
                  </a:extLst>
                </p:cNvPr>
                <p:cNvSpPr txBox="1"/>
                <p:nvPr/>
              </p:nvSpPr>
              <p:spPr>
                <a:xfrm>
                  <a:off x="-3385462" y="4941389"/>
                  <a:ext cx="5285702" cy="57252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𝛷</m:t>
                        </m:r>
                        <m:d>
                          <m:dPr>
                            <m:ctrlPr>
                              <a:rPr lang="el-G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∆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𝑜𝑏𝑗</m:t>
                                </m:r>
                              </m:sub>
                            </m:sSub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𝑖𝑚𝑔</m:t>
                                </m:r>
                              </m:sub>
                            </m:sSub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mod</m:t>
                                </m:r>
                              </m:fName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func>
                          </m:e>
                        </m:d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DBE1FC8-0F96-8C93-0CCF-056329AF83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85462" y="4941389"/>
                  <a:ext cx="5285702" cy="57252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8314384-2163-ABD2-EBCE-8A7243FF6242}"/>
                    </a:ext>
                  </a:extLst>
                </p:cNvPr>
                <p:cNvSpPr txBox="1"/>
                <p:nvPr/>
              </p:nvSpPr>
              <p:spPr>
                <a:xfrm>
                  <a:off x="-3331383" y="5467464"/>
                  <a:ext cx="5168953" cy="92320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l-GR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sz="16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l-GR" sz="16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𝛷</m:t>
                                </m:r>
                                <m:d>
                                  <m:dPr>
                                    <m:ctrlPr>
                                      <a:rPr lang="el-G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sz="16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en-US" sz="1600" b="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num>
                              <m:den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den>
                            </m:f>
                          </m:e>
                        </m:d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𝑜𝑏𝑗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16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𝑖𝑚𝑔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l-GR" sz="1600" i="1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  <m:oMath xmlns:m="http://schemas.openxmlformats.org/officeDocument/2006/math">
                        <m:r>
                          <a:rPr lang="en-US" sz="1600" b="0" i="0" smtClean="0">
                            <a:latin typeface="Cambria Math" panose="02040503050406030204" pitchFamily="18" charset="0"/>
                          </a:rPr>
                          <m:t>                                                                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some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US" sz="1600"/>
                          <m:t>ℤ</m:t>
                        </m:r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8314384-2163-ABD2-EBCE-8A7243FF6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31383" y="5467464"/>
                  <a:ext cx="5168953" cy="92320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F4E598C-065B-661D-F981-09B3C4BBC637}"/>
                  </a:ext>
                </a:extLst>
              </p:cNvPr>
              <p:cNvSpPr txBox="1"/>
              <p:nvPr/>
            </p:nvSpPr>
            <p:spPr>
              <a:xfrm>
                <a:off x="-4264371" y="833129"/>
                <a:ext cx="426437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Phase wrapping: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0, 2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→[0,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7F4E598C-065B-661D-F981-09B3C4BBC6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264371" y="833129"/>
                <a:ext cx="4264371" cy="461665"/>
              </a:xfrm>
              <a:prstGeom prst="rect">
                <a:avLst/>
              </a:prstGeom>
              <a:blipFill>
                <a:blip r:embed="rId10"/>
                <a:stretch>
                  <a:fillRect l="-2143" t="-10667" r="-100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EA2BE99-179F-6C91-E1F5-144509767137}"/>
                  </a:ext>
                </a:extLst>
              </p:cNvPr>
              <p:cNvSpPr txBox="1"/>
              <p:nvPr/>
            </p:nvSpPr>
            <p:spPr>
              <a:xfrm>
                <a:off x="-5131676" y="1327546"/>
                <a:ext cx="5131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ym typeface="Wingdings" panose="05000000000000000000" pitchFamily="2" charset="2"/>
                  </a:rPr>
                  <a:t> Small OPL change can drastically affect phase</a:t>
                </a:r>
                <a:endParaRPr lang="en-US" sz="24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EA2BE99-179F-6C91-E1F5-144509767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131676" y="1327546"/>
                <a:ext cx="5131675" cy="830997"/>
              </a:xfrm>
              <a:prstGeom prst="rect">
                <a:avLst/>
              </a:prstGeom>
              <a:blipFill>
                <a:blip r:embed="rId11"/>
                <a:stretch>
                  <a:fillRect l="-1781" t="-6618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58A8428-951B-2665-B4F9-324D9080617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021901" y="1214485"/>
            <a:ext cx="7589520" cy="131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65699-B872-586B-3447-ED7E6703B080}"/>
              </a:ext>
            </a:extLst>
          </p:cNvPr>
          <p:cNvSpPr txBox="1"/>
          <p:nvPr/>
        </p:nvSpPr>
        <p:spPr>
          <a:xfrm>
            <a:off x="1501665" y="171055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C2C604-3914-B4C4-31AF-6764B0186808}"/>
              </a:ext>
            </a:extLst>
          </p:cNvPr>
          <p:cNvGrpSpPr/>
          <p:nvPr/>
        </p:nvGrpSpPr>
        <p:grpSpPr>
          <a:xfrm>
            <a:off x="9440555" y="3185883"/>
            <a:ext cx="3590183" cy="719367"/>
            <a:chOff x="3420755" y="3185883"/>
            <a:chExt cx="3590183" cy="71936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42DBED-6F1D-5682-F6E0-200051591DDC}"/>
                </a:ext>
              </a:extLst>
            </p:cNvPr>
            <p:cNvSpPr txBox="1"/>
            <p:nvPr/>
          </p:nvSpPr>
          <p:spPr>
            <a:xfrm>
              <a:off x="3420755" y="3185883"/>
              <a:ext cx="35901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If the object is sufficiently far away…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A2DAF1B-E030-F64A-BCF8-6D2A99FDF9CB}"/>
                </a:ext>
              </a:extLst>
            </p:cNvPr>
            <p:cNvCxnSpPr>
              <a:cxnSpLocks/>
            </p:cNvCxnSpPr>
            <p:nvPr/>
          </p:nvCxnSpPr>
          <p:spPr>
            <a:xfrm>
              <a:off x="4569987" y="3555215"/>
              <a:ext cx="0" cy="35003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07193C-D107-31B4-94E4-CF3C49515FD0}"/>
                  </a:ext>
                </a:extLst>
              </p:cNvPr>
              <p:cNvSpPr txBox="1"/>
              <p:nvPr/>
            </p:nvSpPr>
            <p:spPr>
              <a:xfrm>
                <a:off x="9440555" y="4078631"/>
                <a:ext cx="36704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𝐷𝑖𝑠𝑡𝑎𝑛𝑐𝑒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407193C-D107-31B4-94E4-CF3C49515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0555" y="4078631"/>
                <a:ext cx="3670400" cy="391902"/>
              </a:xfrm>
              <a:prstGeom prst="rect">
                <a:avLst/>
              </a:prstGeom>
              <a:blipFill>
                <a:blip r:embed="rId1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6303A951-6FCF-11B1-F313-AA1F7F638000}"/>
              </a:ext>
            </a:extLst>
          </p:cNvPr>
          <p:cNvGrpSpPr/>
          <p:nvPr/>
        </p:nvGrpSpPr>
        <p:grpSpPr>
          <a:xfrm>
            <a:off x="8686800" y="5570130"/>
            <a:ext cx="3643312" cy="3150631"/>
            <a:chOff x="8686800" y="5570130"/>
            <a:chExt cx="3643312" cy="31506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E7C98DD-5391-8289-9092-C24373678DC0}"/>
                    </a:ext>
                  </a:extLst>
                </p:cNvPr>
                <p:cNvSpPr txBox="1"/>
                <p:nvPr/>
              </p:nvSpPr>
              <p:spPr>
                <a:xfrm>
                  <a:off x="8686800" y="5570130"/>
                  <a:ext cx="1753493" cy="2772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𝑂𝑃𝐿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E7C98DD-5391-8289-9092-C24373678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86800" y="5570130"/>
                  <a:ext cx="1753493" cy="277255"/>
                </a:xfrm>
                <a:prstGeom prst="rect">
                  <a:avLst/>
                </a:prstGeom>
                <a:blipFill>
                  <a:blip r:embed="rId14"/>
                  <a:stretch>
                    <a:fillRect l="-1042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A25C25D-10EF-F348-7524-9A19A066FD49}"/>
                </a:ext>
              </a:extLst>
            </p:cNvPr>
            <p:cNvSpPr txBox="1"/>
            <p:nvPr/>
          </p:nvSpPr>
          <p:spPr>
            <a:xfrm>
              <a:off x="10440293" y="8012875"/>
              <a:ext cx="18898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/>
                <a:t>Assuming free space, disregarding lens thickness, ignoring slight changes in image plane location due to changing points having different z coordinates, ignoring lens imperfections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44D58DC-D69C-E0EE-E121-F8848D5F14DE}"/>
                </a:ext>
              </a:extLst>
            </p:cNvPr>
            <p:cNvCxnSpPr>
              <a:cxnSpLocks/>
              <a:stCxn id="34" idx="0"/>
              <a:endCxn id="29" idx="2"/>
            </p:cNvCxnSpPr>
            <p:nvPr/>
          </p:nvCxnSpPr>
          <p:spPr>
            <a:xfrm flipH="1" flipV="1">
              <a:off x="9563547" y="5847385"/>
              <a:ext cx="1821656" cy="216549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40FF4E0-4233-CF6E-6155-74155C4EE786}"/>
              </a:ext>
            </a:extLst>
          </p:cNvPr>
          <p:cNvCxnSpPr>
            <a:cxnSpLocks/>
          </p:cNvCxnSpPr>
          <p:nvPr/>
        </p:nvCxnSpPr>
        <p:spPr>
          <a:xfrm>
            <a:off x="10986662" y="1626434"/>
            <a:ext cx="0" cy="72224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5FAB3B6-6D4A-5DCB-0A58-9B37A85F9EB4}"/>
              </a:ext>
            </a:extLst>
          </p:cNvPr>
          <p:cNvSpPr txBox="1"/>
          <p:nvPr/>
        </p:nvSpPr>
        <p:spPr>
          <a:xfrm>
            <a:off x="-4410143" y="6204758"/>
            <a:ext cx="516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code </a:t>
            </a:r>
            <a:r>
              <a:rPr lang="en-US" b="1" u="sng" dirty="0">
                <a:solidFill>
                  <a:srgbClr val="FF0000"/>
                </a:solidFill>
              </a:rPr>
              <a:t>ASSUMES</a:t>
            </a:r>
            <a:r>
              <a:rPr lang="en-US" b="1" dirty="0"/>
              <a:t> that the phase at the image sensor is proportional to distance in z-direction.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7252775-CFEB-20F8-EB11-C30311ECFECF}"/>
              </a:ext>
            </a:extLst>
          </p:cNvPr>
          <p:cNvGrpSpPr/>
          <p:nvPr/>
        </p:nvGrpSpPr>
        <p:grpSpPr>
          <a:xfrm>
            <a:off x="839996" y="6543811"/>
            <a:ext cx="4802002" cy="2215991"/>
            <a:chOff x="323850" y="5819380"/>
            <a:chExt cx="4802002" cy="221599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8C52973-C242-9C69-87E7-8351DE575FF6}"/>
                    </a:ext>
                  </a:extLst>
                </p:cNvPr>
                <p:cNvSpPr txBox="1"/>
                <p:nvPr/>
              </p:nvSpPr>
              <p:spPr>
                <a:xfrm>
                  <a:off x="323850" y="6394328"/>
                  <a:ext cx="4423048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This seems like for small </a:t>
                  </a:r>
                  <a14:m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dirty="0"/>
                    <a:t>, this could be a bad approximation in certain cases.</a:t>
                  </a:r>
                </a:p>
                <a:p>
                  <a:r>
                    <a:rPr lang="en-US" dirty="0"/>
                    <a:t>I assumed it would be okay for larger synthetic wavelengths, but I am </a:t>
                  </a:r>
                  <a:r>
                    <a:rPr lang="en-US" b="1" u="sng" dirty="0">
                      <a:solidFill>
                        <a:srgbClr val="FF0000"/>
                      </a:solidFill>
                    </a:rPr>
                    <a:t>unsure</a:t>
                  </a:r>
                  <a:r>
                    <a:rPr lang="en-US" dirty="0"/>
                    <a:t> if my assumption was correct.</a:t>
                  </a:r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8C52973-C242-9C69-87E7-8351DE575F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850" y="6394328"/>
                  <a:ext cx="4423048" cy="1477328"/>
                </a:xfrm>
                <a:prstGeom prst="rect">
                  <a:avLst/>
                </a:prstGeom>
                <a:blipFill>
                  <a:blip r:embed="rId15"/>
                  <a:stretch>
                    <a:fillRect l="-1241" t="-2479" r="-276" b="-57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AA5137C9-1005-24C5-E9F0-DF7509AC59FA}"/>
                </a:ext>
              </a:extLst>
            </p:cNvPr>
            <p:cNvSpPr txBox="1"/>
            <p:nvPr/>
          </p:nvSpPr>
          <p:spPr>
            <a:xfrm>
              <a:off x="4382901" y="5819380"/>
              <a:ext cx="742951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800" dirty="0">
                  <a:solidFill>
                    <a:srgbClr val="FF0000"/>
                  </a:solidFill>
                </a:rPr>
                <a:t>[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9820AD2-34A7-0FD6-3C1B-DE6B095299C0}"/>
              </a:ext>
            </a:extLst>
          </p:cNvPr>
          <p:cNvGrpSpPr/>
          <p:nvPr/>
        </p:nvGrpSpPr>
        <p:grpSpPr>
          <a:xfrm>
            <a:off x="-4472022" y="2640755"/>
            <a:ext cx="1463743" cy="695277"/>
            <a:chOff x="-4348197" y="2697905"/>
            <a:chExt cx="1463743" cy="69527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A98634B-A2E2-1C5C-7172-B28B9DACD70F}"/>
                </a:ext>
              </a:extLst>
            </p:cNvPr>
            <p:cNvSpPr txBox="1"/>
            <p:nvPr/>
          </p:nvSpPr>
          <p:spPr>
            <a:xfrm>
              <a:off x="-4348197" y="2697905"/>
              <a:ext cx="14637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Sensor plane phase</a:t>
              </a:r>
            </a:p>
          </p:txBody>
        </p: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4F920066-B7B2-B7A0-E594-D5B2C83FA57E}"/>
                </a:ext>
              </a:extLst>
            </p:cNvPr>
            <p:cNvCxnSpPr>
              <a:cxnSpLocks/>
              <a:stCxn id="66" idx="2"/>
            </p:cNvCxnSpPr>
            <p:nvPr/>
          </p:nvCxnSpPr>
          <p:spPr>
            <a:xfrm>
              <a:off x="-3616325" y="2974904"/>
              <a:ext cx="254000" cy="4182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45143DD-9BB3-8E56-C99F-D10C0A89D4E8}"/>
              </a:ext>
            </a:extLst>
          </p:cNvPr>
          <p:cNvGrpSpPr/>
          <p:nvPr/>
        </p:nvGrpSpPr>
        <p:grpSpPr>
          <a:xfrm>
            <a:off x="20513" y="614172"/>
            <a:ext cx="1787773" cy="2812686"/>
            <a:chOff x="20513" y="614172"/>
            <a:chExt cx="1787773" cy="281268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E67F15F-FB61-7E00-0A19-0503AB563E40}"/>
                    </a:ext>
                  </a:extLst>
                </p:cNvPr>
                <p:cNvSpPr txBox="1"/>
                <p:nvPr/>
              </p:nvSpPr>
              <p:spPr>
                <a:xfrm>
                  <a:off x="20513" y="614172"/>
                  <a:ext cx="1787773" cy="7596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f>
                        <m:f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sz="8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</m:oMath>
                  </a14:m>
                  <a:r>
                    <a:rPr lang="en-US" sz="800" dirty="0"/>
                    <a:t> term gets very large for small </a:t>
                  </a:r>
                  <a14:m>
                    <m:oMath xmlns:m="http://schemas.openxmlformats.org/officeDocument/2006/math">
                      <m:r>
                        <a:rPr lang="el-GR" sz="8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sz="800" dirty="0"/>
                    <a:t> so if the distance approximation is even just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800" i="1" smtClean="0">
                          <a:latin typeface="Cambria Math" panose="02040503050406030204" pitchFamily="18" charset="0"/>
                        </a:rPr>
                        <m:t>μ</m:t>
                      </m:r>
                    </m:oMath>
                  </a14:m>
                  <a:r>
                    <a:rPr lang="en-US" sz="800" dirty="0"/>
                    <a:t>m off, the approximation </a:t>
                  </a:r>
                  <a:r>
                    <a:rPr lang="en-US" sz="800" b="1" i="1" dirty="0"/>
                    <a:t>might</a:t>
                  </a:r>
                  <a:r>
                    <a:rPr lang="en-US" sz="800" dirty="0"/>
                    <a:t> not be good for predicting the sensor plane phase or object depth.</a:t>
                  </a:r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3E67F15F-FB61-7E00-0A19-0503AB563E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3" y="614172"/>
                  <a:ext cx="1787773" cy="759632"/>
                </a:xfrm>
                <a:prstGeom prst="rect">
                  <a:avLst/>
                </a:prstGeom>
                <a:blipFill>
                  <a:blip r:embed="rId16"/>
                  <a:stretch>
                    <a:fillRect b="-24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BD13327-B548-5FF6-38F9-4A89B1157466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" y="1337792"/>
              <a:ext cx="301610" cy="2089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675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555 L -4.16667E-6 -0.73581 " pathEditMode="relative" rAng="0" ptsTypes="AA">
                                      <p:cBhvr>
                                        <p:cTn id="32" dur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6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0.00371 L -0.61059 -0.88951 " pathEditMode="relative" rAng="0" ptsTypes="AA">
                                      <p:cBhvr>
                                        <p:cTn id="34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538" y="-4429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1975 L 0.00208 0.59105 " pathEditMode="relative" rAng="0" ptsTypes="AA">
                                      <p:cBhvr>
                                        <p:cTn id="40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549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46914E-6 L -0.69427 -0.46729 " pathEditMode="relative" rAng="0" ptsTypes="AA">
                                      <p:cBhvr>
                                        <p:cTn id="46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2" y="-2336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19753E-6 L -0.6967 -0.1858 " pathEditMode="relative" rAng="0" ptsTypes="AA">
                                      <p:cBhvr>
                                        <p:cTn id="4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44" y="-92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"/>
                            </p:stCondLst>
                            <p:childTnLst>
                              <p:par>
                                <p:cTn id="50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2.46914E-7 L -0.76996 0.16327 " pathEditMode="relative" rAng="0" ptsTypes="AA">
                                      <p:cBhvr>
                                        <p:cTn id="51" dur="1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663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19753E-6 L 0.48298 -0.53241 " pathEditMode="relative" rAng="0" ptsTypes="AA">
                                      <p:cBhvr>
                                        <p:cTn id="55" dur="1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49" y="-26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08642E-6 L 1.05538 -0.01019 " pathEditMode="relative" rAng="0" ptsTypes="AA">
                                      <p:cBhvr>
                                        <p:cTn id="59" dur="1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760" y="-525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0.04444 L 0.9 0.04537 " pathEditMode="relative" rAng="0" ptsTypes="AA">
                                      <p:cBhvr>
                                        <p:cTn id="67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0" y="44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4.32099E-6 L -0.08698 -0.73858 " pathEditMode="relative" rAng="0" ptsTypes="AA">
                                      <p:cBhvr>
                                        <p:cTn id="71" dur="1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58" y="-36944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61" grpId="0"/>
      <p:bldP spid="6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DF9A-8C35-CACF-B9E3-CD8A98E0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Recovered </a:t>
            </a:r>
            <a:r>
              <a:rPr lang="en-US" sz="3200" dirty="0" err="1"/>
              <a:t>Depthmaps</a:t>
            </a:r>
            <a:r>
              <a:rPr lang="en-US" sz="3200" dirty="0"/>
              <a:t> from Synthetic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6500D8-E8CD-B6F3-0AFD-88DC26428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9178"/>
            <a:ext cx="5486400" cy="27860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AC546-AD6E-77A1-03FB-E0F059E7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9863C7-8DD4-28DF-2E69-1CA263216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124" y="1242059"/>
            <a:ext cx="3200400" cy="2400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2D7813-936E-D503-7A72-89B4599BA29E}"/>
              </a:ext>
            </a:extLst>
          </p:cNvPr>
          <p:cNvCxnSpPr/>
          <p:nvPr/>
        </p:nvCxnSpPr>
        <p:spPr>
          <a:xfrm>
            <a:off x="5612524" y="985345"/>
            <a:ext cx="0" cy="358665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5D0779-F3DC-0A85-48C1-58930A84FDAC}"/>
              </a:ext>
            </a:extLst>
          </p:cNvPr>
          <p:cNvSpPr txBox="1"/>
          <p:nvPr/>
        </p:nvSpPr>
        <p:spPr>
          <a:xfrm>
            <a:off x="748272" y="3824523"/>
            <a:ext cx="1541255" cy="61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Median filter</a:t>
            </a:r>
          </a:p>
          <a:p>
            <a:pPr algn="ctr"/>
            <a:r>
              <a:rPr lang="en-US" sz="1400" dirty="0"/>
              <a:t>(To remove spikes)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08DB8-3BCE-2177-C3A1-D289ADFD324C}"/>
              </a:ext>
            </a:extLst>
          </p:cNvPr>
          <p:cNvSpPr txBox="1"/>
          <p:nvPr/>
        </p:nvSpPr>
        <p:spPr>
          <a:xfrm>
            <a:off x="2708329" y="3824524"/>
            <a:ext cx="2066592" cy="61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Gaussian filter</a:t>
            </a:r>
          </a:p>
          <a:p>
            <a:pPr algn="ctr"/>
            <a:r>
              <a:rPr lang="en-US" sz="1400" dirty="0"/>
              <a:t>(See 2020 WISHED paper)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1366B-83A1-34D6-0AA2-4DA1EBF4C10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289527" y="4132300"/>
            <a:ext cx="41880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FA35A07-2D0B-6F25-20FB-4AC2EE85C0AF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>
            <a:off x="496470" y="3727475"/>
            <a:ext cx="656627" cy="153022"/>
          </a:xfrm>
          <a:prstGeom prst="bentConnector4">
            <a:avLst>
              <a:gd name="adj1" fmla="val 26564"/>
              <a:gd name="adj2" fmla="val 361433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D7E019B-B8C7-675D-DA19-82424F335E6C}"/>
              </a:ext>
            </a:extLst>
          </p:cNvPr>
          <p:cNvCxnSpPr>
            <a:cxnSpLocks/>
            <a:stCxn id="11" idx="3"/>
          </p:cNvCxnSpPr>
          <p:nvPr/>
        </p:nvCxnSpPr>
        <p:spPr>
          <a:xfrm flipH="1" flipV="1">
            <a:off x="4572000" y="3475672"/>
            <a:ext cx="202921" cy="656629"/>
          </a:xfrm>
          <a:prstGeom prst="bentConnector4">
            <a:avLst>
              <a:gd name="adj1" fmla="val -112655"/>
              <a:gd name="adj2" fmla="val 61831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984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51F0-E742-E737-65D4-7CBFF776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Recovered </a:t>
            </a:r>
            <a:r>
              <a:rPr lang="en-US" sz="3200" dirty="0" err="1"/>
              <a:t>Depthmaps</a:t>
            </a:r>
            <a:r>
              <a:rPr lang="en-US" sz="3200" dirty="0"/>
              <a:t> (3D Visualization)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ABC053-6D1F-607D-1252-C68B9A458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175" y="857250"/>
            <a:ext cx="3803650" cy="3803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8F9BC-6F8C-5C12-2393-8B63996B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030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10017-5865-4C0B-A140-456BA2AF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Caveats for depth recovery implementation/results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512EE-7058-1B0A-AE48-76805535C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 overlooked some details in the 2020 WISHED paper</a:t>
            </a:r>
          </a:p>
          <a:p>
            <a:pPr lvl="1"/>
            <a:r>
              <a:rPr lang="en-US" sz="2000" dirty="0"/>
              <a:t>Did </a:t>
            </a:r>
            <a:r>
              <a:rPr lang="en-US" sz="2000" b="1" i="1" dirty="0"/>
              <a:t>not</a:t>
            </a:r>
            <a:r>
              <a:rPr lang="en-US" sz="2000" dirty="0"/>
              <a:t> use two synthetic wavelengths for unwrapping</a:t>
            </a:r>
            <a:endParaRPr lang="en-US" dirty="0"/>
          </a:p>
          <a:p>
            <a:pPr lvl="1"/>
            <a:r>
              <a:rPr lang="en-US" sz="2000" dirty="0"/>
              <a:t>Did </a:t>
            </a:r>
            <a:r>
              <a:rPr lang="en-US" sz="2000" b="1" i="1" dirty="0"/>
              <a:t>not</a:t>
            </a:r>
            <a:r>
              <a:rPr lang="en-US" sz="2000" dirty="0"/>
              <a:t> recover fields at object plane</a:t>
            </a:r>
          </a:p>
          <a:p>
            <a:pPr lvl="2"/>
            <a:r>
              <a:rPr lang="en-US" sz="1600" dirty="0"/>
              <a:t>I was not able to figure out if it was necessary to do so or not</a:t>
            </a:r>
          </a:p>
          <a:p>
            <a:pPr lvl="2"/>
            <a:r>
              <a:rPr lang="en-US" sz="1600" dirty="0"/>
              <a:t>Section 4.1 of the 2020 WISHED paper mentions recovering the object plane fields though</a:t>
            </a:r>
          </a:p>
          <a:p>
            <a:r>
              <a:rPr lang="en-US" sz="2400" dirty="0"/>
              <a:t>I am not sure if my synthetic data was valid</a:t>
            </a:r>
          </a:p>
          <a:p>
            <a:pPr lvl="1"/>
            <a:r>
              <a:rPr lang="en-US" sz="2000" dirty="0"/>
              <a:t>Unsure if object plane fields were valid or not (see earlier slide)</a:t>
            </a:r>
          </a:p>
          <a:p>
            <a:pPr lvl="1"/>
            <a:r>
              <a:rPr lang="en-US" sz="2000" dirty="0"/>
              <a:t>Numerical artifacts in synthetic data generation</a:t>
            </a:r>
          </a:p>
          <a:p>
            <a:r>
              <a:rPr lang="en-US" sz="2400" dirty="0"/>
              <a:t>I am unsure if my underlying assumptions about how sensor plane phase corresponds to depth were correct.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B459F4-A035-26B9-E7E6-BEED7885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24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34CF-CECF-65DA-2724-AF284254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Additional Note on Depth Recovery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C4EBF-7515-DE4F-4A5E-E93C0362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D81435C-E49D-FF48-F726-5B9DE3915A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Used a synthetic wavelength that was larger than the simulated object’s depth variation (~6mm versus 1mm respectively)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en-US" dirty="0"/>
                  <a:t> phase fits within 0 to 2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Did not do any sort of phase unwrapping in implementation</a:t>
                </a:r>
              </a:p>
              <a:p>
                <a:r>
                  <a:rPr lang="en-US" dirty="0"/>
                  <a:t>Phases were recentered around zero</a:t>
                </a:r>
              </a:p>
              <a:p>
                <a:pPr lvl="1"/>
                <a:r>
                  <a:rPr lang="en-US" dirty="0"/>
                  <a:t>Specifically, some quick optimization was performed to find the constant/absolute phase shift that minimized the variance about zero of the resulting phases.</a:t>
                </a:r>
              </a:p>
              <a:p>
                <a:pPr lvl="2"/>
                <a:r>
                  <a:rPr lang="en-US" dirty="0"/>
                  <a:t>Which, now that I think about it, I think that would be equivalent to just phase shifting everything so that the mean phase was zero.</a:t>
                </a:r>
              </a:p>
              <a:p>
                <a:pPr lvl="3"/>
                <a:r>
                  <a:rPr lang="en-US" dirty="0"/>
                  <a:t>Oops.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D81435C-E49D-FF48-F726-5B9DE3915A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3050" b="-14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09836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E2A2-BCB9-581B-1FB6-B8A032746F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END OF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4CA24-AC3C-A857-F0FA-D0028864BF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94CBD-9551-2D71-1C40-A2D948562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820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8F302-BC0A-ED33-DC41-2DF5A4623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WISHED/Phase Recovery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654F5-7C77-886F-4130-FF3C7A4FD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 for generating synthetic WISHED data</a:t>
            </a:r>
          </a:p>
          <a:p>
            <a:pPr lvl="1"/>
            <a:r>
              <a:rPr lang="en-US" dirty="0"/>
              <a:t>Has a model-based and some non-model-based modes</a:t>
            </a:r>
          </a:p>
          <a:p>
            <a:r>
              <a:rPr lang="en-US" dirty="0"/>
              <a:t>WISHED processing code</a:t>
            </a:r>
          </a:p>
          <a:p>
            <a:pPr lvl="1"/>
            <a:r>
              <a:rPr lang="en-US" dirty="0"/>
              <a:t>Phase recovery code</a:t>
            </a:r>
          </a:p>
          <a:p>
            <a:pPr lvl="2"/>
            <a:r>
              <a:rPr lang="en-US" dirty="0"/>
              <a:t>Model-based, uses SLM patterns and image sensor data</a:t>
            </a:r>
          </a:p>
          <a:p>
            <a:pPr lvl="2"/>
            <a:r>
              <a:rPr lang="en-US" sz="1200" b="1" dirty="0"/>
              <a:t>NOTE:</a:t>
            </a:r>
            <a:r>
              <a:rPr lang="en-US" sz="1200" dirty="0"/>
              <a:t> I did not get around to implementing a PyTorch Lightning module for the optimization.</a:t>
            </a:r>
            <a:endParaRPr lang="en-US" sz="1200" b="1" dirty="0"/>
          </a:p>
          <a:p>
            <a:pPr lvl="1"/>
            <a:r>
              <a:rPr lang="en-US" dirty="0"/>
              <a:t>Synthetic wavelength code</a:t>
            </a:r>
          </a:p>
          <a:p>
            <a:pPr lvl="2"/>
            <a:r>
              <a:rPr lang="en-US" dirty="0"/>
              <a:t>I.e. pointwise-multiplying fields together (with one being complex-conjugated)</a:t>
            </a:r>
          </a:p>
          <a:p>
            <a:pPr lvl="1"/>
            <a:r>
              <a:rPr lang="en-US" dirty="0"/>
              <a:t>Depth recovery code</a:t>
            </a:r>
          </a:p>
          <a:p>
            <a:pPr lvl="2"/>
            <a:r>
              <a:rPr lang="en-US" sz="1200" b="1" dirty="0"/>
              <a:t>NOTE: </a:t>
            </a:r>
            <a:r>
              <a:rPr lang="en-US" sz="1200" dirty="0"/>
              <a:t>My depth recovery code has/might have some flaws, as explained later.  At the very least, I forgot to do phase unwrapping.</a:t>
            </a:r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NOTE: </a:t>
            </a:r>
            <a:r>
              <a:rPr lang="en-US" sz="2000" dirty="0"/>
              <a:t>All code was written using PyTorch and Holotorch.</a:t>
            </a:r>
            <a:endParaRPr lang="en-US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DA67F3-9AE0-8F01-F30F-37C37F549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58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8F9EA-F121-4069-F4DC-BF5CE7E43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Holotorch Stuff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C8158-12BB-B988-C5F7-3388D974B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Documented bugs in Holotorch that I encountered</a:t>
            </a:r>
          </a:p>
          <a:p>
            <a:r>
              <a:rPr lang="en-US" sz="2400" dirty="0"/>
              <a:t>Wrote code to fix/work around bugs when needed</a:t>
            </a:r>
          </a:p>
          <a:p>
            <a:pPr lvl="1"/>
            <a:r>
              <a:rPr lang="en-US" sz="2000" dirty="0"/>
              <a:t>Did so without modifying Holotorch source code itself</a:t>
            </a:r>
          </a:p>
          <a:p>
            <a:pPr lvl="2"/>
            <a:r>
              <a:rPr lang="en-US" sz="1600" dirty="0"/>
              <a:t>(Good thing Python supports inheritance)</a:t>
            </a:r>
          </a:p>
          <a:p>
            <a:r>
              <a:rPr lang="en-US" sz="2400" dirty="0"/>
              <a:t>Implemented new classes in Holotorch</a:t>
            </a:r>
          </a:p>
          <a:p>
            <a:pPr lvl="1"/>
            <a:r>
              <a:rPr lang="en-US" sz="2000" dirty="0"/>
              <a:t>Thin lens component</a:t>
            </a:r>
          </a:p>
          <a:p>
            <a:pPr lvl="1"/>
            <a:r>
              <a:rPr lang="en-US" sz="2000" dirty="0"/>
              <a:t>Field padder/</a:t>
            </a:r>
            <a:r>
              <a:rPr lang="en-US" sz="2000" dirty="0" err="1"/>
              <a:t>unpadder</a:t>
            </a:r>
            <a:endParaRPr lang="en-US" sz="2000" dirty="0"/>
          </a:p>
          <a:p>
            <a:pPr lvl="1"/>
            <a:r>
              <a:rPr lang="en-US" sz="2000" dirty="0"/>
              <a:t>Field </a:t>
            </a:r>
            <a:r>
              <a:rPr lang="en-US" sz="2000" dirty="0" err="1"/>
              <a:t>resampler</a:t>
            </a:r>
            <a:endParaRPr lang="en-US" sz="2000" dirty="0"/>
          </a:p>
          <a:p>
            <a:pPr lvl="1"/>
            <a:r>
              <a:rPr lang="en-US" sz="2000" dirty="0"/>
              <a:t>Et cetera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BDE583-1C58-4274-9BE4-C7EA0EF1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20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A914-9EC4-FECD-DAD7-C97D336E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5F0C9-D68B-71C1-6F65-2F0D3514B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70784-7D9C-C54E-60D0-D49B185B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BEF3-3614-1CCA-0B0E-8BED2E6F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Life Setup and General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2E415-585B-356F-7878-DD156D29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D36CD46-99D6-587E-E831-7C4A7B558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91384"/>
            <a:ext cx="8229600" cy="21098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82598BB-83ED-75B6-134D-62A047FB1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248" y="857250"/>
            <a:ext cx="5212080" cy="2865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121AA-E05B-5D40-716B-1D889B9CB2F9}"/>
              </a:ext>
            </a:extLst>
          </p:cNvPr>
          <p:cNvSpPr txBox="1"/>
          <p:nvPr/>
        </p:nvSpPr>
        <p:spPr>
          <a:xfrm>
            <a:off x="66675" y="655074"/>
            <a:ext cx="5212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OBJECTIVE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Recover the complex field (amplitude and phase) on the image sensor plane (without the SLM)</a:t>
            </a:r>
          </a:p>
          <a:p>
            <a:pPr marL="342900" indent="-342900">
              <a:buAutoNum type="arabicPeriod"/>
            </a:pPr>
            <a:r>
              <a:rPr lang="en-US" dirty="0"/>
              <a:t>Use the recovered phase to obtain the </a:t>
            </a:r>
            <a:r>
              <a:rPr lang="en-US" dirty="0" err="1"/>
              <a:t>depthmap</a:t>
            </a:r>
            <a:r>
              <a:rPr lang="en-US" dirty="0"/>
              <a:t> of the object.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59B50-1F29-7D4A-C575-9DE303BDF1A8}"/>
              </a:ext>
            </a:extLst>
          </p:cNvPr>
          <p:cNvSpPr txBox="1"/>
          <p:nvPr/>
        </p:nvSpPr>
        <p:spPr>
          <a:xfrm>
            <a:off x="6553200" y="4299576"/>
            <a:ext cx="231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Phase-only SLM</a:t>
            </a:r>
          </a:p>
        </p:txBody>
      </p:sp>
    </p:spTree>
    <p:extLst>
      <p:ext uri="{BB962C8B-B14F-4D97-AF65-F5344CB8AC3E}">
        <p14:creationId xmlns:p14="http://schemas.microsoft.com/office/powerpoint/2010/main" val="1769519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2C7371B-85B0-CDE8-F08E-8BF122928C5E}"/>
              </a:ext>
            </a:extLst>
          </p:cNvPr>
          <p:cNvSpPr/>
          <p:nvPr/>
        </p:nvSpPr>
        <p:spPr>
          <a:xfrm>
            <a:off x="6348768" y="819149"/>
            <a:ext cx="2673806" cy="3819053"/>
          </a:xfrm>
          <a:prstGeom prst="rect">
            <a:avLst/>
          </a:prstGeom>
          <a:noFill/>
          <a:ln w="317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D4C222B-8282-24C9-4049-C12826CD7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596" y="762171"/>
            <a:ext cx="6105525" cy="25812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D166AA-B0D2-F158-0E8A-FC631CEF0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1450" y="3343006"/>
            <a:ext cx="1828800" cy="1497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2623F-D953-755E-B467-FFAF689F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Real (Non-Synthetic)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00E37-208C-C65C-178F-3B70D38D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7F2E0B2-A102-97B5-68D3-6C75461AC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1450" y="1694197"/>
            <a:ext cx="1828800" cy="149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F61BE4-8794-7F85-5558-A0AD11538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61450" y="61718"/>
            <a:ext cx="1828800" cy="1493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81F7F-06AF-5B5A-9324-01DD12848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47610" y="3494187"/>
            <a:ext cx="1828800" cy="11948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A9FB1A-3320-1516-3D0A-217B74A26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47610" y="1769865"/>
            <a:ext cx="1828800" cy="11916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D238F9-A9B8-A12F-2131-C1ECA9290C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47610" y="165912"/>
            <a:ext cx="1828800" cy="11916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C3C844D-2D0E-045E-F020-EB57CDEA3FEF}"/>
              </a:ext>
            </a:extLst>
          </p:cNvPr>
          <p:cNvSpPr txBox="1"/>
          <p:nvPr/>
        </p:nvSpPr>
        <p:spPr>
          <a:xfrm>
            <a:off x="1130532" y="3646518"/>
            <a:ext cx="275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Display random phase pattern on SLM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578816-A6C3-9748-C64C-D57876545A10}"/>
              </a:ext>
            </a:extLst>
          </p:cNvPr>
          <p:cNvCxnSpPr>
            <a:cxnSpLocks/>
          </p:cNvCxnSpPr>
          <p:nvPr/>
        </p:nvCxnSpPr>
        <p:spPr>
          <a:xfrm flipV="1">
            <a:off x="4538662" y="2958021"/>
            <a:ext cx="0" cy="384985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93F29-D524-C842-69DD-FBF2A3B41EC0}"/>
              </a:ext>
            </a:extLst>
          </p:cNvPr>
          <p:cNvSpPr txBox="1"/>
          <p:nvPr/>
        </p:nvSpPr>
        <p:spPr>
          <a:xfrm>
            <a:off x="5469850" y="2114610"/>
            <a:ext cx="156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Acquire image from sensor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5CAC90-3D2D-9359-0E13-AA9A3D42B451}"/>
              </a:ext>
            </a:extLst>
          </p:cNvPr>
          <p:cNvCxnSpPr>
            <a:cxnSpLocks/>
          </p:cNvCxnSpPr>
          <p:nvPr/>
        </p:nvCxnSpPr>
        <p:spPr>
          <a:xfrm>
            <a:off x="5224182" y="2365684"/>
            <a:ext cx="1072939" cy="821709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A74C4E-6220-CB6B-75D8-2FB8F455E558}"/>
              </a:ext>
            </a:extLst>
          </p:cNvPr>
          <p:cNvSpPr txBox="1"/>
          <p:nvPr/>
        </p:nvSpPr>
        <p:spPr>
          <a:xfrm>
            <a:off x="6347921" y="821027"/>
            <a:ext cx="267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 SLM and sensor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5D7F6-27D2-7E06-4085-22FAFAE808DA}"/>
              </a:ext>
            </a:extLst>
          </p:cNvPr>
          <p:cNvSpPr txBox="1"/>
          <p:nvPr/>
        </p:nvSpPr>
        <p:spPr>
          <a:xfrm rot="5400000">
            <a:off x="7547978" y="2767823"/>
            <a:ext cx="47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…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042FC00-B5CE-5FEE-A683-716AC2DBD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596" y="1899612"/>
            <a:ext cx="1076325" cy="1076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674F68-3F70-8466-8947-874082CD5EF1}"/>
              </a:ext>
            </a:extLst>
          </p:cNvPr>
          <p:cNvSpPr txBox="1"/>
          <p:nvPr/>
        </p:nvSpPr>
        <p:spPr>
          <a:xfrm>
            <a:off x="6348768" y="821027"/>
            <a:ext cx="267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Recorded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29525-D417-8063-7828-8205DDBA94C7}"/>
              </a:ext>
            </a:extLst>
          </p:cNvPr>
          <p:cNvSpPr txBox="1"/>
          <p:nvPr/>
        </p:nvSpPr>
        <p:spPr>
          <a:xfrm>
            <a:off x="2423862" y="5143500"/>
            <a:ext cx="3831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Can use this </a:t>
            </a:r>
            <a:r>
              <a:rPr lang="en-US" b="1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rgbClr val="FF0000"/>
                </a:solidFill>
              </a:rPr>
              <a:t> in </a:t>
            </a:r>
            <a:r>
              <a:rPr lang="en-US" b="1" dirty="0">
                <a:solidFill>
                  <a:srgbClr val="FF0000"/>
                </a:solidFill>
              </a:rPr>
              <a:t>conjunction</a:t>
            </a:r>
            <a:r>
              <a:rPr lang="en-US" dirty="0">
                <a:solidFill>
                  <a:srgbClr val="FF0000"/>
                </a:solidFill>
              </a:rPr>
              <a:t> with a </a:t>
            </a:r>
            <a:r>
              <a:rPr lang="en-US" b="1" dirty="0">
                <a:solidFill>
                  <a:srgbClr val="FF0000"/>
                </a:solidFill>
              </a:rPr>
              <a:t>model</a:t>
            </a:r>
            <a:r>
              <a:rPr lang="en-US" dirty="0">
                <a:solidFill>
                  <a:srgbClr val="FF0000"/>
                </a:solidFill>
              </a:rPr>
              <a:t> for SLM-to-sensor propagation to recover the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field at the image sensor</a:t>
            </a:r>
          </a:p>
        </p:txBody>
      </p:sp>
    </p:spTree>
    <p:extLst>
      <p:ext uri="{BB962C8B-B14F-4D97-AF65-F5344CB8AC3E}">
        <p14:creationId xmlns:p14="http://schemas.microsoft.com/office/powerpoint/2010/main" val="7987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83177 -0.00988 " pathEditMode="relative" rAng="0" ptsTypes="AA">
                                      <p:cBhvr>
                                        <p:cTn id="3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80" y="-4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111 L 0.8401 -0.02099 " pathEditMode="relative" rAng="0" ptsTypes="AA">
                                      <p:cBhvr>
                                        <p:cTn id="44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97" y="-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35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-0.02099 L 1.01649 -0.49321 " pathEditMode="relative" rAng="0" ptsTypes="AA">
                                      <p:cBhvr>
                                        <p:cTn id="56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2361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35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-0.00988 L 1.10746 -0.49321 " pathEditMode="relative" rAng="0" ptsTypes="AA">
                                      <p:cBhvr>
                                        <p:cTn id="60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-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"/>
                            </p:stCondLst>
                            <p:childTnLst>
                              <p:par>
                                <p:cTn id="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45679E-6 L 0.83177 0.32562 " pathEditMode="relative" rAng="0" ptsTypes="AA">
                                      <p:cBhvr>
                                        <p:cTn id="69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06" y="1620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71605E-6 L 0.8401 0.3 " pathEditMode="relative" rAng="0" ptsTypes="AA">
                                      <p:cBhvr>
                                        <p:cTn id="71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10" y="1503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35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0.32561 L 1.10746 3.45679E-6 " pathEditMode="relative" rAng="0" ptsTypes="AA">
                                      <p:cBhvr>
                                        <p:cTn id="93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-16296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35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0.3 L 1.01649 -0.0145 " pathEditMode="relative" rAng="0" ptsTypes="AA">
                                      <p:cBhvr>
                                        <p:cTn id="97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"/>
                            </p:stCondLst>
                            <p:childTnLst>
                              <p:par>
                                <p:cTn id="9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83177 0.63734 " pathEditMode="relative" rAng="0" ptsTypes="AA">
                                      <p:cBhvr>
                                        <p:cTn id="104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80" y="3185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23457E-6 L 0.84011 0.61729 " pathEditMode="relative" rAng="0" ptsTypes="AA">
                                      <p:cBhvr>
                                        <p:cTn id="106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63" y="3092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0.63734 L 1.11024 0.58426 " pathEditMode="relative" rAng="0" ptsTypes="AA">
                                      <p:cBhvr>
                                        <p:cTn id="120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24" y="-265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35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0.61728 L 1.01666 0.575 " pathEditMode="relative" rAng="0" ptsTypes="AA">
                                      <p:cBhvr>
                                        <p:cTn id="124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213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35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"/>
                            </p:stCondLst>
                            <p:childTnLst>
                              <p:par>
                                <p:cTn id="13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1234 L 8.33333E-7 -0.32223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L 0.0007 -0.04876 L 0.00156 -0.00123 L 0.00226 -0.04876 L 0.0033 -0.00092 L 0.00382 -0.04876 L 0.00504 -0.00092 " pathEditMode="relative" rAng="0" ptsTypes="AAAAAAA">
                                      <p:cBhvr>
                                        <p:cTn id="1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2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0.00061 L 2.5E-6 1.85185E-6 " pathEditMode="relative" rAng="0" ptsTypes="AA">
                                      <p:cBhvr>
                                        <p:cTn id="158" dur="3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3" grpId="0"/>
      <p:bldP spid="33" grpId="1"/>
      <p:bldP spid="33" grpId="2"/>
      <p:bldP spid="33" grpId="3"/>
      <p:bldP spid="33" grpId="4"/>
      <p:bldP spid="33" grpId="5"/>
      <p:bldP spid="33" grpId="6"/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1" grpId="0"/>
      <p:bldP spid="11" grpId="1"/>
      <p:bldP spid="19" grpId="0"/>
      <p:bldP spid="19" grpId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5DB6-30BC-30A8-BB97-EB5E08863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Synthetic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9DF4B-71E4-36F4-B9A2-10E703F4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1C760A-3FF7-E35E-03BB-EE4F4F478424}"/>
              </a:ext>
            </a:extLst>
          </p:cNvPr>
          <p:cNvGrpSpPr/>
          <p:nvPr/>
        </p:nvGrpSpPr>
        <p:grpSpPr>
          <a:xfrm>
            <a:off x="2215074" y="1469597"/>
            <a:ext cx="6537650" cy="2114514"/>
            <a:chOff x="1686822" y="1429065"/>
            <a:chExt cx="7065902" cy="228537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DEDFA2-43AF-19A0-B22E-9BCEC57F8693}"/>
                </a:ext>
              </a:extLst>
            </p:cNvPr>
            <p:cNvGrpSpPr/>
            <p:nvPr/>
          </p:nvGrpSpPr>
          <p:grpSpPr>
            <a:xfrm>
              <a:off x="1686822" y="1429065"/>
              <a:ext cx="6310058" cy="2285370"/>
              <a:chOff x="1382070" y="1996324"/>
              <a:chExt cx="6310058" cy="228537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C751AD2-D540-8760-B825-11930C5C50A1}"/>
                  </a:ext>
                </a:extLst>
              </p:cNvPr>
              <p:cNvSpPr/>
              <p:nvPr/>
            </p:nvSpPr>
            <p:spPr>
              <a:xfrm>
                <a:off x="1745038" y="2478294"/>
                <a:ext cx="5500312" cy="1803400"/>
              </a:xfrm>
              <a:prstGeom prst="rect">
                <a:avLst/>
              </a:prstGeom>
              <a:noFill/>
              <a:ln w="76200"/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142CA8B-EE4F-E74E-4090-36548615F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987550" y="2546556"/>
                <a:ext cx="5257800" cy="1628775"/>
              </a:xfrm>
              <a:prstGeom prst="rect">
                <a:avLst/>
              </a:prstGeom>
            </p:spPr>
          </p:pic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1028EEDB-70C1-94E6-8FD8-7C83DE3A8B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2070" y="3360944"/>
                <a:ext cx="746877" cy="0"/>
              </a:xfrm>
              <a:prstGeom prst="straightConnector1">
                <a:avLst/>
              </a:prstGeom>
              <a:ln w="1016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EB8FB136-AF6F-ECA6-0B3B-1CBB20D40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58919" y="3284162"/>
                <a:ext cx="1333209" cy="0"/>
              </a:xfrm>
              <a:prstGeom prst="straightConnector1">
                <a:avLst/>
              </a:prstGeom>
              <a:ln w="101600">
                <a:solidFill>
                  <a:srgbClr val="009C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ECE54BE1-7015-8E89-9B2B-4B2918BC5CFA}"/>
                  </a:ext>
                </a:extLst>
              </p:cNvPr>
              <p:cNvSpPr txBox="1"/>
              <p:nvPr/>
            </p:nvSpPr>
            <p:spPr>
              <a:xfrm>
                <a:off x="3483096" y="1996324"/>
                <a:ext cx="22167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SYSTEM MODEL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D2903E-CC2E-9FB8-3174-F93E073D7D3E}"/>
                </a:ext>
              </a:extLst>
            </p:cNvPr>
            <p:cNvSpPr txBox="1"/>
            <p:nvPr/>
          </p:nvSpPr>
          <p:spPr>
            <a:xfrm>
              <a:off x="8055097" y="2331371"/>
              <a:ext cx="69762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. . .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447F3B6C-C3C7-499E-5901-CFA8F2E6C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800" y="909258"/>
            <a:ext cx="4572000" cy="3429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067C92B-BE3A-5A55-4033-753A3BF73542}"/>
              </a:ext>
            </a:extLst>
          </p:cNvPr>
          <p:cNvSpPr txBox="1"/>
          <p:nvPr/>
        </p:nvSpPr>
        <p:spPr>
          <a:xfrm>
            <a:off x="124372" y="1061167"/>
            <a:ext cx="4447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Specify a ground truth </a:t>
            </a:r>
            <a:r>
              <a:rPr lang="en-US" sz="2400" dirty="0" err="1"/>
              <a:t>depthmap</a:t>
            </a:r>
            <a:endParaRPr lang="en-US" sz="2400" dirty="0"/>
          </a:p>
          <a:p>
            <a:pPr algn="ctr"/>
            <a:r>
              <a:rPr lang="en-US" sz="2400" dirty="0"/>
              <a:t>via an image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B8F983-DF67-7F05-ED07-1F3348CE95C6}"/>
              </a:ext>
            </a:extLst>
          </p:cNvPr>
          <p:cNvSpPr txBox="1"/>
          <p:nvPr/>
        </p:nvSpPr>
        <p:spPr>
          <a:xfrm>
            <a:off x="2871644" y="3668756"/>
            <a:ext cx="4447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Specify a model for the system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3E8F6B2-0342-CF40-F732-7B3A33EF0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62895"/>
            <a:ext cx="4572000" cy="232172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7B53B58-8794-5228-1FDE-9A1273D80514}"/>
              </a:ext>
            </a:extLst>
          </p:cNvPr>
          <p:cNvCxnSpPr/>
          <p:nvPr/>
        </p:nvCxnSpPr>
        <p:spPr>
          <a:xfrm>
            <a:off x="2576132" y="2623757"/>
            <a:ext cx="212199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DC7DA3E-E0AC-102A-B97F-7D5D02E3AF06}"/>
              </a:ext>
            </a:extLst>
          </p:cNvPr>
          <p:cNvSpPr txBox="1"/>
          <p:nvPr/>
        </p:nvSpPr>
        <p:spPr>
          <a:xfrm>
            <a:off x="1308675" y="1411934"/>
            <a:ext cx="4447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depth map to</a:t>
            </a:r>
          </a:p>
          <a:p>
            <a:pPr algn="ctr"/>
            <a:r>
              <a:rPr lang="en-US" sz="2400" dirty="0"/>
              <a:t>generate object plane</a:t>
            </a:r>
          </a:p>
          <a:p>
            <a:pPr algn="ctr"/>
            <a:r>
              <a:rPr lang="en-US" sz="2400" dirty="0"/>
              <a:t>fields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FC65239-AAE5-E2F7-42CB-709254B56C6E}"/>
              </a:ext>
            </a:extLst>
          </p:cNvPr>
          <p:cNvGrpSpPr/>
          <p:nvPr/>
        </p:nvGrpSpPr>
        <p:grpSpPr>
          <a:xfrm>
            <a:off x="119245" y="1899400"/>
            <a:ext cx="4247742" cy="2743200"/>
            <a:chOff x="-4365022" y="1915535"/>
            <a:chExt cx="4247742" cy="27432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7EFA87C-7B8B-996A-968B-0CEB633CE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365022" y="1915535"/>
              <a:ext cx="2743200" cy="27432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CFB17D7-C9EA-823D-F6F3-343350590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402927" y="1915535"/>
              <a:ext cx="1280160" cy="128016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CDEA17A-69A2-8D4A-2D46-90CA694B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1397440" y="3362440"/>
              <a:ext cx="1280160" cy="1280160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5954481-E4D0-76C1-A4C4-2ED1D484DD4F}"/>
              </a:ext>
            </a:extLst>
          </p:cNvPr>
          <p:cNvSpPr txBox="1"/>
          <p:nvPr/>
        </p:nvSpPr>
        <p:spPr>
          <a:xfrm>
            <a:off x="194126" y="3811603"/>
            <a:ext cx="5423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Feed the calculated object plane fields into the system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F1499B-97B2-9F70-B5EB-056D1B216F6D}"/>
              </a:ext>
            </a:extLst>
          </p:cNvPr>
          <p:cNvSpPr txBox="1"/>
          <p:nvPr/>
        </p:nvSpPr>
        <p:spPr>
          <a:xfrm>
            <a:off x="132598" y="3843252"/>
            <a:ext cx="7515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simulate the real-life WISHED data collection process.</a:t>
            </a:r>
          </a:p>
          <a:p>
            <a:r>
              <a:rPr lang="en-US" sz="2400" dirty="0"/>
              <a:t>Sensor plane and SLM images are saved.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0AAD04-42AF-8051-7BFD-FC566CB178CE}"/>
              </a:ext>
            </a:extLst>
          </p:cNvPr>
          <p:cNvSpPr txBox="1"/>
          <p:nvPr/>
        </p:nvSpPr>
        <p:spPr>
          <a:xfrm>
            <a:off x="276772" y="-1405808"/>
            <a:ext cx="59332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NOTE</a:t>
            </a:r>
            <a:endParaRPr lang="en-US" sz="1400" u="sng" dirty="0"/>
          </a:p>
          <a:p>
            <a:r>
              <a:rPr lang="en-US" sz="1400" dirty="0"/>
              <a:t>Synthetic data code has some modes/options (e.g. ray optics) that do not utilize a model like this.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98900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81481E-6 L -0.55868 -0.01019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934" y="-52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81481E-6 L -0.6375 0.02901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75" y="145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20988E-6 L -0.01719 0.43179 " pathEditMode="relative" rAng="0" ptsTypes="AA">
                                      <p:cBhvr>
                                        <p:cTn id="60" dur="1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8" y="2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75 0.02901 L 0.25 0.01018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375" y="-95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  <p:bldP spid="29" grpId="2"/>
      <p:bldP spid="29" grpId="3"/>
      <p:bldP spid="38" grpId="0"/>
      <p:bldP spid="38" grpId="2"/>
      <p:bldP spid="38" grpId="3"/>
      <p:bldP spid="46" grpId="0"/>
      <p:bldP spid="46" grpId="1"/>
      <p:bldP spid="46" grpId="2"/>
      <p:bldP spid="47" grpId="0"/>
      <p:bldP spid="47" grpId="1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DF19-5060-AC44-FF17-6A5192EE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Computing Object Plane Field from </a:t>
            </a:r>
            <a:r>
              <a:rPr lang="en-US" sz="2800" dirty="0" err="1"/>
              <a:t>Depthmap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A4867-4C3B-0BA5-AE02-F22E00BC0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sz="1800" dirty="0"/>
                  <a:t>Object itself is not planar</a:t>
                </a:r>
              </a:p>
              <a:p>
                <a:r>
                  <a:rPr lang="en-US" sz="1800" b="1" dirty="0"/>
                  <a:t>Assumed that phase at “object plane” was proportional to depth: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𝑜𝑏𝑗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mod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func>
                      </m:e>
                    </m:d>
                  </m:oMath>
                </a14:m>
                <a:endParaRPr lang="en-US" sz="1400" dirty="0"/>
              </a:p>
              <a:p>
                <a:r>
                  <a:rPr lang="en-US" sz="1800" b="1" dirty="0">
                    <a:solidFill>
                      <a:srgbClr val="FF0000"/>
                    </a:solidFill>
                  </a:rPr>
                  <a:t>I am not sure if this approximation is valid</a:t>
                </a:r>
              </a:p>
              <a:p>
                <a:pPr lvl="1"/>
                <a:r>
                  <a:rPr lang="en-US" sz="1400" dirty="0"/>
                  <a:t>Might not be valid for small wavelengths?</a:t>
                </a:r>
              </a:p>
              <a:p>
                <a:pPr lvl="1"/>
                <a:r>
                  <a:rPr lang="en-US" sz="1400" dirty="0"/>
                  <a:t>Might be more valid for larger (synthetic or non-synthetic)</a:t>
                </a:r>
                <a:br>
                  <a:rPr lang="en-US" sz="1400" dirty="0"/>
                </a:br>
                <a:r>
                  <a:rPr lang="en-US" sz="1400" dirty="0"/>
                  <a:t>wavelengths?</a:t>
                </a:r>
              </a:p>
              <a:p>
                <a:pPr lvl="1"/>
                <a:r>
                  <a:rPr lang="en-US" sz="1400" dirty="0"/>
                  <a:t>Might be valid if only very paraxial/sufficiently paraxial rays</a:t>
                </a:r>
                <a:br>
                  <a:rPr lang="en-US" sz="1400" dirty="0"/>
                </a:br>
                <a:r>
                  <a:rPr lang="en-US" sz="1400" dirty="0"/>
                  <a:t>are considered????????</a:t>
                </a:r>
              </a:p>
              <a:p>
                <a:r>
                  <a:rPr lang="en-US" sz="1800" dirty="0"/>
                  <a:t>Using the Huygens-Fresnel principle might be more</a:t>
                </a:r>
                <a:br>
                  <a:rPr lang="en-US" sz="1800" dirty="0"/>
                </a:br>
                <a:r>
                  <a:rPr lang="en-US" sz="1800" dirty="0"/>
                  <a:t>accurate?</a:t>
                </a:r>
              </a:p>
              <a:p>
                <a:pPr lvl="1"/>
                <a:r>
                  <a:rPr lang="en-US" sz="1400" dirty="0"/>
                  <a:t>The integral seems more computationally intensive to</a:t>
                </a:r>
                <a:br>
                  <a:rPr lang="en-US" sz="1400" dirty="0"/>
                </a:br>
                <a:r>
                  <a:rPr lang="en-US" sz="1400" dirty="0"/>
                  <a:t>compute though</a:t>
                </a:r>
              </a:p>
              <a:p>
                <a:pPr lvl="1"/>
                <a:r>
                  <a:rPr lang="en-US" sz="1400" dirty="0"/>
                  <a:t>I wrote some code for this in MATLAB, but it is slow</a:t>
                </a:r>
              </a:p>
              <a:p>
                <a:pPr lvl="2"/>
                <a:r>
                  <a:rPr lang="en-US" sz="1000" dirty="0"/>
                  <a:t>It was vectorized and utilized the GPU</a:t>
                </a:r>
              </a:p>
              <a:p>
                <a:pPr lvl="2"/>
                <a:r>
                  <a:rPr lang="en-US" sz="1000" dirty="0"/>
                  <a:t>However, I had to break the integral up into pieces so as not to run out of GPU memory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A4867-4C3B-0BA5-AE02-F22E00BC0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70" t="-1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13AD3-9431-B2E5-23DE-D3B0DA15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52F1C-30FE-B5DD-A3BE-20567C4E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00" y="1839265"/>
            <a:ext cx="2286000" cy="2286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3C51CB-61D1-E671-A079-D799B2B594E7}"/>
              </a:ext>
            </a:extLst>
          </p:cNvPr>
          <p:cNvCxnSpPr>
            <a:cxnSpLocks/>
          </p:cNvCxnSpPr>
          <p:nvPr/>
        </p:nvCxnSpPr>
        <p:spPr>
          <a:xfrm flipV="1">
            <a:off x="8287300" y="1610665"/>
            <a:ext cx="0" cy="27432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D1DFCB-4EFB-DB98-1AC4-9F92E64B40C9}"/>
              </a:ext>
            </a:extLst>
          </p:cNvPr>
          <p:cNvSpPr txBox="1"/>
          <p:nvPr/>
        </p:nvSpPr>
        <p:spPr>
          <a:xfrm>
            <a:off x="7823273" y="4290967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plane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928B8A-0614-ABAE-4E26-B8FF0B41006F}"/>
              </a:ext>
            </a:extLst>
          </p:cNvPr>
          <p:cNvSpPr/>
          <p:nvPr/>
        </p:nvSpPr>
        <p:spPr>
          <a:xfrm>
            <a:off x="8237294" y="1977099"/>
            <a:ext cx="97631" cy="97631"/>
          </a:xfrm>
          <a:prstGeom prst="ellipse">
            <a:avLst/>
          </a:prstGeom>
          <a:solidFill>
            <a:srgbClr val="FF0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EAB8140-11A1-4444-0F4A-2D31307FAFDD}"/>
              </a:ext>
            </a:extLst>
          </p:cNvPr>
          <p:cNvSpPr/>
          <p:nvPr/>
        </p:nvSpPr>
        <p:spPr>
          <a:xfrm>
            <a:off x="7322648" y="1962832"/>
            <a:ext cx="97631" cy="97631"/>
          </a:xfrm>
          <a:prstGeom prst="ellipse">
            <a:avLst/>
          </a:prstGeom>
          <a:solidFill>
            <a:srgbClr val="FF0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953094-21F4-C299-42E0-6C560B1C81C4}"/>
              </a:ext>
            </a:extLst>
          </p:cNvPr>
          <p:cNvCxnSpPr>
            <a:cxnSpLocks/>
          </p:cNvCxnSpPr>
          <p:nvPr/>
        </p:nvCxnSpPr>
        <p:spPr>
          <a:xfrm>
            <a:off x="7379250" y="2019844"/>
            <a:ext cx="908050" cy="0"/>
          </a:xfrm>
          <a:prstGeom prst="straightConnector1">
            <a:avLst/>
          </a:prstGeom>
          <a:ln w="28575">
            <a:solidFill>
              <a:srgbClr val="009C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6EE46E-2853-6FB7-8D05-8CDE479208B4}"/>
                  </a:ext>
                </a:extLst>
              </p:cNvPr>
              <p:cNvSpPr txBox="1"/>
              <p:nvPr/>
            </p:nvSpPr>
            <p:spPr>
              <a:xfrm>
                <a:off x="7379250" y="1654599"/>
                <a:ext cx="793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6EE46E-2853-6FB7-8D05-8CDE4792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250" y="1654599"/>
                <a:ext cx="793747" cy="369332"/>
              </a:xfrm>
              <a:prstGeom prst="rect">
                <a:avLst/>
              </a:prstGeom>
              <a:blipFill>
                <a:blip r:embed="rId4"/>
                <a:stretch>
                  <a:fillRect r="-1076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A90D2-BF98-908C-E2F3-C31BBC7EAB91}"/>
                  </a:ext>
                </a:extLst>
              </p:cNvPr>
              <p:cNvSpPr txBox="1"/>
              <p:nvPr/>
            </p:nvSpPr>
            <p:spPr>
              <a:xfrm>
                <a:off x="8217451" y="1890064"/>
                <a:ext cx="793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A90D2-BF98-908C-E2F3-C31BBC7EA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451" y="1890064"/>
                <a:ext cx="793747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2934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15320</TotalTime>
  <Words>1442</Words>
  <Application>Microsoft Office PowerPoint</Application>
  <PresentationFormat>On-screen Show (16:9)</PresentationFormat>
  <Paragraphs>246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Consolas</vt:lpstr>
      <vt:lpstr>Office Theme</vt:lpstr>
      <vt:lpstr>REPORT</vt:lpstr>
      <vt:lpstr>What was accomplished</vt:lpstr>
      <vt:lpstr>WISHED/Phase Recovery</vt:lpstr>
      <vt:lpstr>Holotorch Stuff</vt:lpstr>
      <vt:lpstr>DETAILS</vt:lpstr>
      <vt:lpstr>Real Life Setup and General Objective</vt:lpstr>
      <vt:lpstr>Obtaining Real (Non-Synthetic) Data</vt:lpstr>
      <vt:lpstr>Generating Synthetic Data</vt:lpstr>
      <vt:lpstr>Computing Object Plane Field from Depthmap</vt:lpstr>
      <vt:lpstr>Synthetic Data System Model</vt:lpstr>
      <vt:lpstr>Synthetic Data System Model Fields</vt:lpstr>
      <vt:lpstr>Visualizing the Test Object</vt:lpstr>
      <vt:lpstr>Synthetic Data Example</vt:lpstr>
      <vt:lpstr>Recovering Complex Fields</vt:lpstr>
      <vt:lpstr>Forward Model</vt:lpstr>
      <vt:lpstr>Recovering Sensor Plane Field</vt:lpstr>
      <vt:lpstr>Estimating SLM Input with Optimization</vt:lpstr>
      <vt:lpstr>Optimization Objective Function</vt:lpstr>
      <vt:lpstr>Recovered Sensor Plane Fields</vt:lpstr>
      <vt:lpstr>Depth Recovery Implementation Assumptions</vt:lpstr>
      <vt:lpstr>Recovered Depthmaps from Synthetic Data</vt:lpstr>
      <vt:lpstr>Recovered Depthmaps (3D Visualization)</vt:lpstr>
      <vt:lpstr>Caveats for depth recovery implementation/results</vt:lpstr>
      <vt:lpstr>Additional Note on Depth Recovery Results</vt:lpstr>
      <vt:lpstr>END OF SLIDES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Michael Lee</cp:lastModifiedBy>
  <cp:revision>1595</cp:revision>
  <dcterms:created xsi:type="dcterms:W3CDTF">2015-07-21T16:44:10Z</dcterms:created>
  <dcterms:modified xsi:type="dcterms:W3CDTF">2022-10-06T05:14:18Z</dcterms:modified>
</cp:coreProperties>
</file>